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2" r:id="rId1"/>
  </p:sldMasterIdLst>
  <p:notesMasterIdLst>
    <p:notesMasterId r:id="rId33"/>
  </p:notesMasterIdLst>
  <p:sldIdLst>
    <p:sldId id="256" r:id="rId2"/>
    <p:sldId id="257" r:id="rId3"/>
    <p:sldId id="258" r:id="rId4"/>
    <p:sldId id="291" r:id="rId5"/>
    <p:sldId id="292" r:id="rId6"/>
    <p:sldId id="271" r:id="rId7"/>
    <p:sldId id="293" r:id="rId8"/>
    <p:sldId id="294" r:id="rId9"/>
    <p:sldId id="296" r:id="rId10"/>
    <p:sldId id="297" r:id="rId11"/>
    <p:sldId id="298" r:id="rId12"/>
    <p:sldId id="300" r:id="rId13"/>
    <p:sldId id="299" r:id="rId14"/>
    <p:sldId id="301" r:id="rId15"/>
    <p:sldId id="306" r:id="rId16"/>
    <p:sldId id="302" r:id="rId17"/>
    <p:sldId id="303" r:id="rId18"/>
    <p:sldId id="304" r:id="rId19"/>
    <p:sldId id="305" r:id="rId20"/>
    <p:sldId id="308" r:id="rId21"/>
    <p:sldId id="309" r:id="rId22"/>
    <p:sldId id="310" r:id="rId23"/>
    <p:sldId id="314" r:id="rId24"/>
    <p:sldId id="311" r:id="rId25"/>
    <p:sldId id="312" r:id="rId26"/>
    <p:sldId id="315" r:id="rId27"/>
    <p:sldId id="316" r:id="rId28"/>
    <p:sldId id="317" r:id="rId29"/>
    <p:sldId id="318" r:id="rId30"/>
    <p:sldId id="262"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75ED8-D0FE-4809-8628-C1FE64BF7237}" type="datetimeFigureOut">
              <a:rPr lang="en-US" smtClean="0"/>
              <a:t>6/12/2019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0E7C35-BAC7-4B72-B426-13295A4D8CD4}" type="slidenum">
              <a:rPr lang="en-US" smtClean="0"/>
              <a:t>‹#›</a:t>
            </a:fld>
            <a:endParaRPr lang="en-US"/>
          </a:p>
        </p:txBody>
      </p:sp>
    </p:spTree>
    <p:extLst>
      <p:ext uri="{BB962C8B-B14F-4D97-AF65-F5344CB8AC3E}">
        <p14:creationId xmlns:p14="http://schemas.microsoft.com/office/powerpoint/2010/main" val="3418504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FB69E4CB-F085-4581-B2C1-B12F9FA73331}" type="datetime1">
              <a:rPr lang="en-US" smtClean="0"/>
              <a:t>6/12/2019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48CC08C-E121-429E-ADA3-01BB8B38888C}" type="slidenum">
              <a:rPr lang="en-US" smtClean="0"/>
              <a:t>‹#›</a:t>
            </a:fld>
            <a:endParaRPr lang="en-US"/>
          </a:p>
        </p:txBody>
      </p:sp>
    </p:spTree>
    <p:extLst>
      <p:ext uri="{BB962C8B-B14F-4D97-AF65-F5344CB8AC3E}">
        <p14:creationId xmlns:p14="http://schemas.microsoft.com/office/powerpoint/2010/main" val="58140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6F4565-43FC-4D28-A258-2043D12A491F}" type="datetime1">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92060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B8A72D7-A611-4325-8BBA-A80068A2B864}" type="datetime1">
              <a:rPr lang="en-US" smtClean="0"/>
              <a:t>6/12/2019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48CC08C-E121-429E-ADA3-01BB8B38888C}" type="slidenum">
              <a:rPr lang="en-US" smtClean="0"/>
              <a:t>‹#›</a:t>
            </a:fld>
            <a:endParaRPr lang="en-US"/>
          </a:p>
        </p:txBody>
      </p:sp>
    </p:spTree>
    <p:extLst>
      <p:ext uri="{BB962C8B-B14F-4D97-AF65-F5344CB8AC3E}">
        <p14:creationId xmlns:p14="http://schemas.microsoft.com/office/powerpoint/2010/main" val="342357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84F377-5438-4C00-8A88-774C094FA7A9}" type="datetime1">
              <a:rPr lang="en-US" smtClean="0"/>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965633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732CF7C-0A29-4278-81D5-540F94C54A7B}" type="datetime1">
              <a:rPr lang="en-US" smtClean="0"/>
              <a:t>6/12/2019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48CC08C-E121-429E-ADA3-01BB8B38888C}" type="slidenum">
              <a:rPr lang="en-US" smtClean="0"/>
              <a:t>‹#›</a:t>
            </a:fld>
            <a:endParaRPr lang="en-US"/>
          </a:p>
        </p:txBody>
      </p:sp>
    </p:spTree>
    <p:extLst>
      <p:ext uri="{BB962C8B-B14F-4D97-AF65-F5344CB8AC3E}">
        <p14:creationId xmlns:p14="http://schemas.microsoft.com/office/powerpoint/2010/main" val="213380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B7276E-60C4-45C5-9284-AA6763F96C18}" type="datetime1">
              <a:rPr lang="en-US" smtClean="0"/>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187023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2DB9E8A-4A39-4F54-8FAE-EC06D0744D73}" type="datetime1">
              <a:rPr lang="en-US" smtClean="0"/>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207402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E9AB98-ADE4-47D3-938C-B990EBF05DDD}" type="datetime1">
              <a:rPr lang="en-US" smtClean="0"/>
              <a:t>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2086017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4E642C-E7F7-4196-9B00-E34D9144F0D1}" type="datetime1">
              <a:rPr lang="en-US" smtClean="0"/>
              <a:t>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381060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730897D-9A50-49D2-A39F-2D7D28D1391A}" type="datetime1">
              <a:rPr lang="en-US" smtClean="0"/>
              <a:t>6/12/2019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48CC08C-E121-429E-ADA3-01BB8B38888C}" type="slidenum">
              <a:rPr lang="en-US" smtClean="0"/>
              <a:t>‹#›</a:t>
            </a:fld>
            <a:endParaRPr lang="en-US"/>
          </a:p>
        </p:txBody>
      </p:sp>
    </p:spTree>
    <p:extLst>
      <p:ext uri="{BB962C8B-B14F-4D97-AF65-F5344CB8AC3E}">
        <p14:creationId xmlns:p14="http://schemas.microsoft.com/office/powerpoint/2010/main" val="272820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20C505B-D997-420C-B5EF-C0908A5236B3}" type="datetime1">
              <a:rPr lang="en-US" smtClean="0"/>
              <a:t>6/12/2019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48CC08C-E121-429E-ADA3-01BB8B38888C}" type="slidenum">
              <a:rPr lang="en-US" smtClean="0"/>
              <a:t>‹#›</a:t>
            </a:fld>
            <a:endParaRPr lang="en-US"/>
          </a:p>
        </p:txBody>
      </p:sp>
    </p:spTree>
    <p:extLst>
      <p:ext uri="{BB962C8B-B14F-4D97-AF65-F5344CB8AC3E}">
        <p14:creationId xmlns:p14="http://schemas.microsoft.com/office/powerpoint/2010/main" val="2944759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14F9AD3-4023-482D-9E70-5BA299492107}" type="datetime1">
              <a:rPr lang="en-US" smtClean="0"/>
              <a:t>6/12/2019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48CC08C-E121-429E-ADA3-01BB8B38888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055105"/>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smtClean="0">
                <a:latin typeface="Arial" panose="020B0604020202020204" pitchFamily="34" charset="0"/>
                <a:cs typeface="Arial" panose="020B0604020202020204" pitchFamily="34" charset="0"/>
              </a:rPr>
              <a:t>THIẾT KẾ WEBSITE TRAO ĐỔI SÁCH OURBOOKS</a:t>
            </a:r>
            <a:endParaRPr lang="en-US" sz="4400" b="1" dirty="0">
              <a:latin typeface="Arial" panose="020B0604020202020204" pitchFamily="34" charset="0"/>
              <a:cs typeface="Arial" panose="020B0604020202020204" pitchFamily="34" charset="0"/>
            </a:endParaRPr>
          </a:p>
        </p:txBody>
      </p:sp>
      <p:sp>
        <p:nvSpPr>
          <p:cNvPr id="3" name="Subtitle 2"/>
          <p:cNvSpPr>
            <a:spLocks noGrp="1"/>
          </p:cNvSpPr>
          <p:nvPr>
            <p:ph type="body" idx="1"/>
          </p:nvPr>
        </p:nvSpPr>
        <p:spPr>
          <a:xfrm>
            <a:off x="581192" y="5396825"/>
            <a:ext cx="11029615" cy="856494"/>
          </a:xfrm>
        </p:spPr>
        <p:txBody>
          <a:bodyPr>
            <a:normAutofit fontScale="62500" lnSpcReduction="20000"/>
          </a:bodyPr>
          <a:lstStyle/>
          <a:p>
            <a:pPr algn="r"/>
            <a:r>
              <a:rPr lang="en-US" sz="3300" b="1" smtClean="0">
                <a:solidFill>
                  <a:schemeClr val="bg1"/>
                </a:solidFill>
                <a:latin typeface="Arial" panose="020B0604020202020204" pitchFamily="34" charset="0"/>
                <a:cs typeface="Arial" panose="020B0604020202020204" pitchFamily="34" charset="0"/>
              </a:rPr>
              <a:t>Giảng viên: </a:t>
            </a:r>
            <a:r>
              <a:rPr lang="en-US" sz="3300" b="1" smtClean="0">
                <a:solidFill>
                  <a:schemeClr val="bg1"/>
                </a:solidFill>
                <a:latin typeface="Arial" panose="020B0604020202020204" pitchFamily="34" charset="0"/>
                <a:cs typeface="Arial" panose="020B0604020202020204" pitchFamily="34" charset="0"/>
              </a:rPr>
              <a:t>Mai Đức Trung</a:t>
            </a:r>
            <a:endParaRPr lang="en-US" sz="3300" b="1">
              <a:solidFill>
                <a:schemeClr val="bg1"/>
              </a:solidFill>
              <a:latin typeface="Arial" panose="020B0604020202020204" pitchFamily="34" charset="0"/>
              <a:cs typeface="Arial" panose="020B0604020202020204" pitchFamily="34" charset="0"/>
            </a:endParaRPr>
          </a:p>
          <a:p>
            <a:pPr algn="r"/>
            <a:r>
              <a:rPr lang="en-US" sz="3300" b="1" smtClean="0">
                <a:solidFill>
                  <a:schemeClr val="bg1"/>
                </a:solidFill>
                <a:latin typeface="Arial" panose="020B0604020202020204" pitchFamily="34" charset="0"/>
                <a:cs typeface="Arial" panose="020B0604020202020204" pitchFamily="34" charset="0"/>
              </a:rPr>
              <a:t>Nhóm: 10 – Học kỳ: 182 </a:t>
            </a:r>
            <a:endParaRPr lang="en-US" sz="3300" b="1" smtClean="0">
              <a:solidFill>
                <a:schemeClr val="bg1"/>
              </a:solidFill>
              <a:latin typeface="Arial" panose="020B0604020202020204" pitchFamily="34" charset="0"/>
              <a:cs typeface="Arial" panose="020B0604020202020204" pitchFamily="34" charset="0"/>
            </a:endParaRPr>
          </a:p>
          <a:p>
            <a:pPr algn="r"/>
            <a:endParaRPr lang="en-US">
              <a:solidFill>
                <a:schemeClr val="bg1"/>
              </a:solidFill>
              <a:latin typeface="Arial" panose="020B0604020202020204" pitchFamily="34" charset="0"/>
              <a:cs typeface="Arial" panose="020B0604020202020204" pitchFamily="34" charset="0"/>
            </a:endParaRPr>
          </a:p>
        </p:txBody>
      </p:sp>
      <p:sp>
        <p:nvSpPr>
          <p:cNvPr id="4" name="Title 1"/>
          <p:cNvSpPr txBox="1">
            <a:spLocks/>
          </p:cNvSpPr>
          <p:nvPr/>
        </p:nvSpPr>
        <p:spPr>
          <a:xfrm>
            <a:off x="1015672" y="1270484"/>
            <a:ext cx="10058400" cy="1609344"/>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7200" kern="1200" cap="none" baseline="0">
                <a:blipFill dpi="0" rotWithShape="1">
                  <a:blip r:embed="rId2"/>
                  <a:srcRect/>
                  <a:tile tx="6350" ty="-127000" sx="65000" sy="64000" flip="none" algn="tl"/>
                </a:blipFill>
                <a:latin typeface="+mj-lt"/>
                <a:ea typeface="+mj-ea"/>
                <a:cs typeface="+mj-cs"/>
              </a:defRPr>
            </a:lvl1pPr>
          </a:lstStyle>
          <a:p>
            <a:pPr algn="ctr"/>
            <a:r>
              <a:rPr lang="en-US" sz="2800">
                <a:latin typeface="Arial" panose="020B0604020202020204" pitchFamily="34" charset="0"/>
                <a:cs typeface="Arial" panose="020B0604020202020204" pitchFamily="34" charset="0"/>
              </a:rPr>
              <a:t>Báo </a:t>
            </a:r>
            <a:r>
              <a:rPr lang="en-US" sz="2800" smtClean="0">
                <a:latin typeface="Arial" panose="020B0604020202020204" pitchFamily="34" charset="0"/>
                <a:cs typeface="Arial" panose="020B0604020202020204" pitchFamily="34" charset="0"/>
              </a:rPr>
              <a:t>Cáo Đồ Án</a:t>
            </a:r>
            <a:r>
              <a:rPr lang="en-US" sz="2800">
                <a:latin typeface="Arial" panose="020B0604020202020204" pitchFamily="34" charset="0"/>
                <a:cs typeface="Arial" panose="020B0604020202020204" pitchFamily="34" charset="0"/>
              </a:rPr>
              <a:t/>
            </a:r>
            <a:br>
              <a:rPr lang="en-US" sz="2800">
                <a:latin typeface="Arial" panose="020B0604020202020204" pitchFamily="34" charset="0"/>
                <a:cs typeface="Arial" panose="020B0604020202020204" pitchFamily="34" charset="0"/>
              </a:rPr>
            </a:br>
            <a:r>
              <a:rPr lang="en-US" sz="2800" smtClean="0">
                <a:latin typeface="Arial" panose="020B0604020202020204" pitchFamily="34" charset="0"/>
                <a:cs typeface="Arial" panose="020B0604020202020204" pitchFamily="34" charset="0"/>
              </a:rPr>
              <a:t>Thực Tập Công Nghệ Phần Mềm</a:t>
            </a:r>
            <a:endParaRPr lang="en-US" sz="2800" b="1">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6536" y="541686"/>
            <a:ext cx="1023046" cy="1043426"/>
          </a:xfrm>
          <a:prstGeom prst="rect">
            <a:avLst/>
          </a:prstGeom>
        </p:spPr>
      </p:pic>
    </p:spTree>
    <p:extLst>
      <p:ext uri="{BB962C8B-B14F-4D97-AF65-F5344CB8AC3E}">
        <p14:creationId xmlns:p14="http://schemas.microsoft.com/office/powerpoint/2010/main" val="368402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Header và Footer</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10</a:t>
            </a:fld>
            <a:endParaRPr lang="en-US"/>
          </a:p>
        </p:txBody>
      </p:sp>
      <p:pic>
        <p:nvPicPr>
          <p:cNvPr id="6" name="Picture 5"/>
          <p:cNvPicPr>
            <a:picLocks noChangeAspect="1"/>
          </p:cNvPicPr>
          <p:nvPr/>
        </p:nvPicPr>
        <p:blipFill>
          <a:blip r:embed="rId2"/>
          <a:stretch>
            <a:fillRect/>
          </a:stretch>
        </p:blipFill>
        <p:spPr>
          <a:xfrm>
            <a:off x="2505051" y="2659761"/>
            <a:ext cx="6727439" cy="2354604"/>
          </a:xfrm>
          <a:prstGeom prst="rect">
            <a:avLst/>
          </a:prstGeom>
        </p:spPr>
      </p:pic>
      <p:pic>
        <p:nvPicPr>
          <p:cNvPr id="8" name="Picture 7"/>
          <p:cNvPicPr>
            <a:picLocks noChangeAspect="1"/>
          </p:cNvPicPr>
          <p:nvPr/>
        </p:nvPicPr>
        <p:blipFill>
          <a:blip r:embed="rId3"/>
          <a:stretch>
            <a:fillRect/>
          </a:stretch>
        </p:blipFill>
        <p:spPr>
          <a:xfrm>
            <a:off x="2504264" y="5098439"/>
            <a:ext cx="6728226" cy="1759561"/>
          </a:xfrm>
          <a:prstGeom prst="rect">
            <a:avLst/>
          </a:prstGeom>
        </p:spPr>
      </p:pic>
    </p:spTree>
    <p:extLst>
      <p:ext uri="{BB962C8B-B14F-4D97-AF65-F5344CB8AC3E}">
        <p14:creationId xmlns:p14="http://schemas.microsoft.com/office/powerpoint/2010/main" val="26481841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Đăng ký</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11</a:t>
            </a:fld>
            <a:endParaRPr lang="en-US"/>
          </a:p>
        </p:txBody>
      </p:sp>
      <p:pic>
        <p:nvPicPr>
          <p:cNvPr id="10" name="Picture 9"/>
          <p:cNvPicPr/>
          <p:nvPr/>
        </p:nvPicPr>
        <p:blipFill>
          <a:blip r:embed="rId2"/>
          <a:stretch>
            <a:fillRect/>
          </a:stretch>
        </p:blipFill>
        <p:spPr>
          <a:xfrm>
            <a:off x="753300" y="2790428"/>
            <a:ext cx="4803610" cy="3580636"/>
          </a:xfrm>
          <a:prstGeom prst="rect">
            <a:avLst/>
          </a:prstGeom>
        </p:spPr>
      </p:pic>
      <p:pic>
        <p:nvPicPr>
          <p:cNvPr id="6" name="Picture 5"/>
          <p:cNvPicPr>
            <a:picLocks noChangeAspect="1"/>
          </p:cNvPicPr>
          <p:nvPr/>
        </p:nvPicPr>
        <p:blipFill>
          <a:blip r:embed="rId3"/>
          <a:stretch>
            <a:fillRect/>
          </a:stretch>
        </p:blipFill>
        <p:spPr>
          <a:xfrm>
            <a:off x="5927763" y="2873449"/>
            <a:ext cx="5209087" cy="1571923"/>
          </a:xfrm>
          <a:prstGeom prst="rect">
            <a:avLst/>
          </a:prstGeom>
        </p:spPr>
      </p:pic>
      <p:pic>
        <p:nvPicPr>
          <p:cNvPr id="14" name="Picture 13"/>
          <p:cNvPicPr>
            <a:picLocks noChangeAspect="1"/>
          </p:cNvPicPr>
          <p:nvPr/>
        </p:nvPicPr>
        <p:blipFill>
          <a:blip r:embed="rId4"/>
          <a:stretch>
            <a:fillRect/>
          </a:stretch>
        </p:blipFill>
        <p:spPr>
          <a:xfrm>
            <a:off x="5935990" y="4830174"/>
            <a:ext cx="5209087" cy="1490014"/>
          </a:xfrm>
          <a:prstGeom prst="rect">
            <a:avLst/>
          </a:prstGeom>
        </p:spPr>
      </p:pic>
    </p:spTree>
    <p:extLst>
      <p:ext uri="{BB962C8B-B14F-4D97-AF65-F5344CB8AC3E}">
        <p14:creationId xmlns:p14="http://schemas.microsoft.com/office/powerpoint/2010/main" val="19855920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4" name="Slide Number Placeholder 3"/>
          <p:cNvSpPr>
            <a:spLocks noGrp="1"/>
          </p:cNvSpPr>
          <p:nvPr>
            <p:ph type="sldNum" sz="quarter" idx="12"/>
          </p:nvPr>
        </p:nvSpPr>
        <p:spPr/>
        <p:txBody>
          <a:bodyPr/>
          <a:lstStyle/>
          <a:p>
            <a:fld id="{D48CC08C-E121-429E-ADA3-01BB8B38888C}" type="slidenum">
              <a:rPr lang="en-US" smtClean="0"/>
              <a:t>12</a:t>
            </a:fld>
            <a:endParaRPr lang="en-US"/>
          </a:p>
        </p:txBody>
      </p:sp>
      <p:sp>
        <p:nvSpPr>
          <p:cNvPr id="8" name="Content Placeholder 4"/>
          <p:cNvSpPr txBox="1">
            <a:spLocks/>
          </p:cNvSpPr>
          <p:nvPr/>
        </p:nvSpPr>
        <p:spPr>
          <a:xfrm>
            <a:off x="433813" y="566351"/>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Đăng nhập</a:t>
            </a:r>
            <a:endParaRPr lang="en-US" sz="2800">
              <a:solidFill>
                <a:schemeClr val="accent1">
                  <a:lumMod val="50000"/>
                </a:schemeClr>
              </a:solidFill>
            </a:endParaRPr>
          </a:p>
        </p:txBody>
      </p:sp>
      <p:pic>
        <p:nvPicPr>
          <p:cNvPr id="11" name="Picture 10"/>
          <p:cNvPicPr/>
          <p:nvPr/>
        </p:nvPicPr>
        <p:blipFill>
          <a:blip r:embed="rId2"/>
          <a:stretch>
            <a:fillRect/>
          </a:stretch>
        </p:blipFill>
        <p:spPr>
          <a:xfrm>
            <a:off x="588164" y="2802194"/>
            <a:ext cx="5044612" cy="3230236"/>
          </a:xfrm>
          <a:prstGeom prst="rect">
            <a:avLst/>
          </a:prstGeom>
        </p:spPr>
      </p:pic>
      <p:pic>
        <p:nvPicPr>
          <p:cNvPr id="7" name="Picture 6"/>
          <p:cNvPicPr>
            <a:picLocks noChangeAspect="1"/>
          </p:cNvPicPr>
          <p:nvPr/>
        </p:nvPicPr>
        <p:blipFill>
          <a:blip r:embed="rId3"/>
          <a:stretch>
            <a:fillRect/>
          </a:stretch>
        </p:blipFill>
        <p:spPr>
          <a:xfrm>
            <a:off x="5816877" y="2890686"/>
            <a:ext cx="5738233" cy="1383658"/>
          </a:xfrm>
          <a:prstGeom prst="rect">
            <a:avLst/>
          </a:prstGeom>
        </p:spPr>
      </p:pic>
      <p:pic>
        <p:nvPicPr>
          <p:cNvPr id="9" name="Picture 8"/>
          <p:cNvPicPr>
            <a:picLocks noChangeAspect="1"/>
          </p:cNvPicPr>
          <p:nvPr/>
        </p:nvPicPr>
        <p:blipFill>
          <a:blip r:embed="rId4"/>
          <a:stretch>
            <a:fillRect/>
          </a:stretch>
        </p:blipFill>
        <p:spPr>
          <a:xfrm>
            <a:off x="5816877" y="4704546"/>
            <a:ext cx="5738233" cy="1308219"/>
          </a:xfrm>
          <a:prstGeom prst="rect">
            <a:avLst/>
          </a:prstGeom>
        </p:spPr>
      </p:pic>
    </p:spTree>
    <p:extLst>
      <p:ext uri="{BB962C8B-B14F-4D97-AF65-F5344CB8AC3E}">
        <p14:creationId xmlns:p14="http://schemas.microsoft.com/office/powerpoint/2010/main" val="139793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Quên mật khẩu</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13</a:t>
            </a:fld>
            <a:endParaRPr lang="en-US"/>
          </a:p>
        </p:txBody>
      </p:sp>
      <p:pic>
        <p:nvPicPr>
          <p:cNvPr id="10" name="Picture 9"/>
          <p:cNvPicPr/>
          <p:nvPr/>
        </p:nvPicPr>
        <p:blipFill>
          <a:blip r:embed="rId2"/>
          <a:stretch>
            <a:fillRect/>
          </a:stretch>
        </p:blipFill>
        <p:spPr>
          <a:xfrm>
            <a:off x="647396" y="2808821"/>
            <a:ext cx="5020357" cy="3147316"/>
          </a:xfrm>
          <a:prstGeom prst="rect">
            <a:avLst/>
          </a:prstGeom>
        </p:spPr>
      </p:pic>
      <p:pic>
        <p:nvPicPr>
          <p:cNvPr id="12" name="Picture 11"/>
          <p:cNvPicPr>
            <a:picLocks noChangeAspect="1"/>
          </p:cNvPicPr>
          <p:nvPr/>
        </p:nvPicPr>
        <p:blipFill>
          <a:blip r:embed="rId3"/>
          <a:stretch>
            <a:fillRect/>
          </a:stretch>
        </p:blipFill>
        <p:spPr>
          <a:xfrm>
            <a:off x="5934974" y="2857567"/>
            <a:ext cx="5746942" cy="1341831"/>
          </a:xfrm>
          <a:prstGeom prst="rect">
            <a:avLst/>
          </a:prstGeom>
        </p:spPr>
      </p:pic>
      <p:pic>
        <p:nvPicPr>
          <p:cNvPr id="13" name="Picture 12"/>
          <p:cNvPicPr>
            <a:picLocks noChangeAspect="1"/>
          </p:cNvPicPr>
          <p:nvPr/>
        </p:nvPicPr>
        <p:blipFill>
          <a:blip r:embed="rId4"/>
          <a:stretch>
            <a:fillRect/>
          </a:stretch>
        </p:blipFill>
        <p:spPr>
          <a:xfrm>
            <a:off x="5908099" y="4543375"/>
            <a:ext cx="5773817" cy="1365218"/>
          </a:xfrm>
          <a:prstGeom prst="rect">
            <a:avLst/>
          </a:prstGeom>
        </p:spPr>
      </p:pic>
    </p:spTree>
    <p:extLst>
      <p:ext uri="{BB962C8B-B14F-4D97-AF65-F5344CB8AC3E}">
        <p14:creationId xmlns:p14="http://schemas.microsoft.com/office/powerpoint/2010/main" val="24666850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chủ</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14</a:t>
            </a:fld>
            <a:endParaRPr lang="en-US"/>
          </a:p>
        </p:txBody>
      </p:sp>
      <p:sp>
        <p:nvSpPr>
          <p:cNvPr id="8" name="Content Placeholder 4"/>
          <p:cNvSpPr txBox="1">
            <a:spLocks/>
          </p:cNvSpPr>
          <p:nvPr/>
        </p:nvSpPr>
        <p:spPr>
          <a:xfrm>
            <a:off x="6188417" y="566350"/>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Trang tìm kiếm</a:t>
            </a:r>
            <a:endParaRPr lang="en-US" sz="2800">
              <a:solidFill>
                <a:schemeClr val="accent1">
                  <a:lumMod val="50000"/>
                </a:schemeClr>
              </a:solidFill>
            </a:endParaRPr>
          </a:p>
        </p:txBody>
      </p:sp>
      <p:pic>
        <p:nvPicPr>
          <p:cNvPr id="10" name="Picture 9"/>
          <p:cNvPicPr/>
          <p:nvPr/>
        </p:nvPicPr>
        <p:blipFill>
          <a:blip r:embed="rId2"/>
          <a:stretch>
            <a:fillRect/>
          </a:stretch>
        </p:blipFill>
        <p:spPr>
          <a:xfrm>
            <a:off x="1875226" y="2736285"/>
            <a:ext cx="2181179" cy="3982205"/>
          </a:xfrm>
          <a:prstGeom prst="rect">
            <a:avLst/>
          </a:prstGeom>
        </p:spPr>
      </p:pic>
      <p:pic>
        <p:nvPicPr>
          <p:cNvPr id="13" name="Picture 12" descr="C:\xampp\htdocs\project\ourbooks\trogiup\timkiemtheloai.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9827" y="4727388"/>
            <a:ext cx="3916234" cy="1928904"/>
          </a:xfrm>
          <a:prstGeom prst="rect">
            <a:avLst/>
          </a:prstGeom>
          <a:noFill/>
          <a:ln>
            <a:noFill/>
          </a:ln>
        </p:spPr>
      </p:pic>
      <p:pic>
        <p:nvPicPr>
          <p:cNvPr id="15" name="Picture 14"/>
          <p:cNvPicPr>
            <a:picLocks noChangeAspect="1"/>
          </p:cNvPicPr>
          <p:nvPr/>
        </p:nvPicPr>
        <p:blipFill>
          <a:blip r:embed="rId4"/>
          <a:stretch>
            <a:fillRect/>
          </a:stretch>
        </p:blipFill>
        <p:spPr>
          <a:xfrm>
            <a:off x="6919827" y="2709378"/>
            <a:ext cx="3916234" cy="1886331"/>
          </a:xfrm>
          <a:prstGeom prst="rect">
            <a:avLst/>
          </a:prstGeom>
        </p:spPr>
      </p:pic>
      <p:sp>
        <p:nvSpPr>
          <p:cNvPr id="16" name="Content Placeholder 4"/>
          <p:cNvSpPr txBox="1">
            <a:spLocks/>
          </p:cNvSpPr>
          <p:nvPr/>
        </p:nvSpPr>
        <p:spPr>
          <a:xfrm>
            <a:off x="6188417" y="557542"/>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Trang tìm kiếm</a:t>
            </a:r>
            <a:endParaRPr lang="en-US" sz="2800">
              <a:solidFill>
                <a:schemeClr val="accent1">
                  <a:lumMod val="50000"/>
                </a:schemeClr>
              </a:solidFill>
            </a:endParaRPr>
          </a:p>
        </p:txBody>
      </p:sp>
    </p:spTree>
    <p:extLst>
      <p:ext uri="{BB962C8B-B14F-4D97-AF65-F5344CB8AC3E}">
        <p14:creationId xmlns:p14="http://schemas.microsoft.com/office/powerpoint/2010/main" val="3456144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danh sách sách</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15</a:t>
            </a:fld>
            <a:endParaRPr lang="en-US"/>
          </a:p>
        </p:txBody>
      </p:sp>
      <p:sp>
        <p:nvSpPr>
          <p:cNvPr id="8" name="Content Placeholder 4"/>
          <p:cNvSpPr txBox="1">
            <a:spLocks/>
          </p:cNvSpPr>
          <p:nvPr/>
        </p:nvSpPr>
        <p:spPr>
          <a:xfrm>
            <a:off x="6188417" y="566350"/>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Trang chi tiết sách</a:t>
            </a:r>
            <a:endParaRPr lang="en-US" sz="2800">
              <a:solidFill>
                <a:schemeClr val="accent1">
                  <a:lumMod val="50000"/>
                </a:schemeClr>
              </a:solidFill>
            </a:endParaRPr>
          </a:p>
        </p:txBody>
      </p:sp>
      <p:pic>
        <p:nvPicPr>
          <p:cNvPr id="10" name="Picture 9"/>
          <p:cNvPicPr/>
          <p:nvPr/>
        </p:nvPicPr>
        <p:blipFill>
          <a:blip r:embed="rId2"/>
          <a:stretch>
            <a:fillRect/>
          </a:stretch>
        </p:blipFill>
        <p:spPr>
          <a:xfrm>
            <a:off x="1244258" y="2805757"/>
            <a:ext cx="2827526" cy="3807307"/>
          </a:xfrm>
          <a:prstGeom prst="rect">
            <a:avLst/>
          </a:prstGeom>
        </p:spPr>
      </p:pic>
      <p:pic>
        <p:nvPicPr>
          <p:cNvPr id="11" name="Picture 10"/>
          <p:cNvPicPr/>
          <p:nvPr/>
        </p:nvPicPr>
        <p:blipFill>
          <a:blip r:embed="rId3"/>
          <a:stretch>
            <a:fillRect/>
          </a:stretch>
        </p:blipFill>
        <p:spPr>
          <a:xfrm>
            <a:off x="7007240" y="2611461"/>
            <a:ext cx="3292913" cy="4093259"/>
          </a:xfrm>
          <a:prstGeom prst="rect">
            <a:avLst/>
          </a:prstGeom>
        </p:spPr>
      </p:pic>
    </p:spTree>
    <p:extLst>
      <p:ext uri="{BB962C8B-B14F-4D97-AF65-F5344CB8AC3E}">
        <p14:creationId xmlns:p14="http://schemas.microsoft.com/office/powerpoint/2010/main" val="3088975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Thông tin đơn hàng</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16</a:t>
            </a:fld>
            <a:endParaRPr lang="en-US"/>
          </a:p>
        </p:txBody>
      </p:sp>
      <p:pic>
        <p:nvPicPr>
          <p:cNvPr id="6" name="Picture 5"/>
          <p:cNvPicPr>
            <a:picLocks noChangeAspect="1"/>
          </p:cNvPicPr>
          <p:nvPr/>
        </p:nvPicPr>
        <p:blipFill>
          <a:blip r:embed="rId2"/>
          <a:stretch>
            <a:fillRect/>
          </a:stretch>
        </p:blipFill>
        <p:spPr>
          <a:xfrm>
            <a:off x="1009050" y="2785775"/>
            <a:ext cx="3388580" cy="3847271"/>
          </a:xfrm>
          <a:prstGeom prst="rect">
            <a:avLst/>
          </a:prstGeom>
        </p:spPr>
      </p:pic>
      <p:pic>
        <p:nvPicPr>
          <p:cNvPr id="13" name="Picture 12"/>
          <p:cNvPicPr>
            <a:picLocks noChangeAspect="1"/>
          </p:cNvPicPr>
          <p:nvPr/>
        </p:nvPicPr>
        <p:blipFill>
          <a:blip r:embed="rId3"/>
          <a:stretch>
            <a:fillRect/>
          </a:stretch>
        </p:blipFill>
        <p:spPr>
          <a:xfrm>
            <a:off x="4825487" y="2808145"/>
            <a:ext cx="7039986" cy="1646259"/>
          </a:xfrm>
          <a:prstGeom prst="rect">
            <a:avLst/>
          </a:prstGeom>
        </p:spPr>
      </p:pic>
    </p:spTree>
    <p:extLst>
      <p:ext uri="{BB962C8B-B14F-4D97-AF65-F5344CB8AC3E}">
        <p14:creationId xmlns:p14="http://schemas.microsoft.com/office/powerpoint/2010/main" val="3875481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a:xfrm>
            <a:off x="581193" y="2247667"/>
            <a:ext cx="5422390" cy="3633047"/>
          </a:xfrm>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bài viết</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17</a:t>
            </a:fld>
            <a:endParaRPr lang="en-US"/>
          </a:p>
        </p:txBody>
      </p:sp>
      <p:sp>
        <p:nvSpPr>
          <p:cNvPr id="8" name="Content Placeholder 4"/>
          <p:cNvSpPr txBox="1">
            <a:spLocks/>
          </p:cNvSpPr>
          <p:nvPr/>
        </p:nvSpPr>
        <p:spPr>
          <a:xfrm>
            <a:off x="6188417" y="566350"/>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Trang chi tiết bài viết</a:t>
            </a:r>
            <a:endParaRPr lang="en-US" sz="2800">
              <a:solidFill>
                <a:schemeClr val="accent1">
                  <a:lumMod val="50000"/>
                </a:schemeClr>
              </a:solidFill>
            </a:endParaRPr>
          </a:p>
        </p:txBody>
      </p:sp>
      <p:pic>
        <p:nvPicPr>
          <p:cNvPr id="10" name="Picture 9"/>
          <p:cNvPicPr/>
          <p:nvPr/>
        </p:nvPicPr>
        <p:blipFill>
          <a:blip r:embed="rId2"/>
          <a:stretch>
            <a:fillRect/>
          </a:stretch>
        </p:blipFill>
        <p:spPr>
          <a:xfrm>
            <a:off x="1688130" y="2685483"/>
            <a:ext cx="2728943" cy="4047851"/>
          </a:xfrm>
          <a:prstGeom prst="rect">
            <a:avLst/>
          </a:prstGeom>
        </p:spPr>
      </p:pic>
      <p:pic>
        <p:nvPicPr>
          <p:cNvPr id="11" name="Picture 10"/>
          <p:cNvPicPr/>
          <p:nvPr/>
        </p:nvPicPr>
        <p:blipFill>
          <a:blip r:embed="rId3"/>
          <a:stretch>
            <a:fillRect/>
          </a:stretch>
        </p:blipFill>
        <p:spPr>
          <a:xfrm>
            <a:off x="6836992" y="2694145"/>
            <a:ext cx="3721308" cy="4030529"/>
          </a:xfrm>
          <a:prstGeom prst="rect">
            <a:avLst/>
          </a:prstGeom>
        </p:spPr>
      </p:pic>
      <p:sp>
        <p:nvSpPr>
          <p:cNvPr id="12" name="Content Placeholder 4"/>
          <p:cNvSpPr txBox="1">
            <a:spLocks/>
          </p:cNvSpPr>
          <p:nvPr/>
        </p:nvSpPr>
        <p:spPr>
          <a:xfrm>
            <a:off x="441738" y="566349"/>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Trang bài viết</a:t>
            </a:r>
            <a:endParaRPr lang="en-US" sz="2800">
              <a:solidFill>
                <a:schemeClr val="accent1">
                  <a:lumMod val="50000"/>
                </a:schemeClr>
              </a:solidFill>
            </a:endParaRPr>
          </a:p>
        </p:txBody>
      </p:sp>
    </p:spTree>
    <p:extLst>
      <p:ext uri="{BB962C8B-B14F-4D97-AF65-F5344CB8AC3E}">
        <p14:creationId xmlns:p14="http://schemas.microsoft.com/office/powerpoint/2010/main" val="3423611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trợ giúp</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18</a:t>
            </a:fld>
            <a:endParaRPr lang="en-US"/>
          </a:p>
        </p:txBody>
      </p:sp>
      <p:pic>
        <p:nvPicPr>
          <p:cNvPr id="10" name="Picture 9"/>
          <p:cNvPicPr/>
          <p:nvPr/>
        </p:nvPicPr>
        <p:blipFill>
          <a:blip r:embed="rId2"/>
          <a:stretch>
            <a:fillRect/>
          </a:stretch>
        </p:blipFill>
        <p:spPr>
          <a:xfrm>
            <a:off x="894735" y="2691112"/>
            <a:ext cx="5313373" cy="4036598"/>
          </a:xfrm>
          <a:prstGeom prst="rect">
            <a:avLst/>
          </a:prstGeom>
        </p:spPr>
      </p:pic>
      <p:pic>
        <p:nvPicPr>
          <p:cNvPr id="6" name="Picture 5"/>
          <p:cNvPicPr>
            <a:picLocks noChangeAspect="1"/>
          </p:cNvPicPr>
          <p:nvPr/>
        </p:nvPicPr>
        <p:blipFill>
          <a:blip r:embed="rId3"/>
          <a:stretch>
            <a:fillRect/>
          </a:stretch>
        </p:blipFill>
        <p:spPr>
          <a:xfrm>
            <a:off x="6425047" y="2985088"/>
            <a:ext cx="5552955" cy="2570138"/>
          </a:xfrm>
          <a:prstGeom prst="rect">
            <a:avLst/>
          </a:prstGeom>
        </p:spPr>
      </p:pic>
    </p:spTree>
    <p:extLst>
      <p:ext uri="{BB962C8B-B14F-4D97-AF65-F5344CB8AC3E}">
        <p14:creationId xmlns:p14="http://schemas.microsoft.com/office/powerpoint/2010/main" val="381811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thông tin cá nhân</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19</a:t>
            </a:fld>
            <a:endParaRPr lang="en-US"/>
          </a:p>
        </p:txBody>
      </p:sp>
      <p:sp>
        <p:nvSpPr>
          <p:cNvPr id="10" name="Content Placeholder 4"/>
          <p:cNvSpPr txBox="1">
            <a:spLocks/>
          </p:cNvSpPr>
          <p:nvPr/>
        </p:nvSpPr>
        <p:spPr>
          <a:xfrm>
            <a:off x="5682070" y="581099"/>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Chỉnh sửa thông tin cá nhân</a:t>
            </a:r>
            <a:endParaRPr lang="en-US" sz="2800">
              <a:solidFill>
                <a:schemeClr val="accent1">
                  <a:lumMod val="50000"/>
                </a:schemeClr>
              </a:solidFill>
            </a:endParaRPr>
          </a:p>
        </p:txBody>
      </p:sp>
      <p:pic>
        <p:nvPicPr>
          <p:cNvPr id="11" name="Picture 10"/>
          <p:cNvPicPr/>
          <p:nvPr/>
        </p:nvPicPr>
        <p:blipFill>
          <a:blip r:embed="rId2"/>
          <a:stretch>
            <a:fillRect/>
          </a:stretch>
        </p:blipFill>
        <p:spPr>
          <a:xfrm>
            <a:off x="1027182" y="2684734"/>
            <a:ext cx="3562945" cy="4049354"/>
          </a:xfrm>
          <a:prstGeom prst="rect">
            <a:avLst/>
          </a:prstGeom>
        </p:spPr>
      </p:pic>
      <p:pic>
        <p:nvPicPr>
          <p:cNvPr id="12" name="Picture 11" descr="C:\xampp\htdocs\project\ourbooks\trogiup\chinhsuataikhoa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8599" y="3227778"/>
            <a:ext cx="2541945" cy="2482749"/>
          </a:xfrm>
          <a:prstGeom prst="rect">
            <a:avLst/>
          </a:prstGeom>
          <a:noFill/>
          <a:ln>
            <a:noFill/>
          </a:ln>
        </p:spPr>
      </p:pic>
      <p:pic>
        <p:nvPicPr>
          <p:cNvPr id="6" name="Picture 5"/>
          <p:cNvPicPr>
            <a:picLocks noChangeAspect="1"/>
          </p:cNvPicPr>
          <p:nvPr/>
        </p:nvPicPr>
        <p:blipFill>
          <a:blip r:embed="rId4"/>
          <a:stretch>
            <a:fillRect/>
          </a:stretch>
        </p:blipFill>
        <p:spPr>
          <a:xfrm>
            <a:off x="7955843" y="3460419"/>
            <a:ext cx="3470322" cy="1915200"/>
          </a:xfrm>
          <a:prstGeom prst="rect">
            <a:avLst/>
          </a:prstGeom>
        </p:spPr>
      </p:pic>
    </p:spTree>
    <p:extLst>
      <p:ext uri="{BB962C8B-B14F-4D97-AF65-F5344CB8AC3E}">
        <p14:creationId xmlns:p14="http://schemas.microsoft.com/office/powerpoint/2010/main" val="3155258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DANH SÁCH NHÓM</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8235" y="1934598"/>
            <a:ext cx="10353526" cy="4050792"/>
          </a:xfrm>
        </p:spPr>
        <p:txBody>
          <a:bodyPr>
            <a:normAutofit/>
          </a:bodyPr>
          <a:lstStyle/>
          <a:p>
            <a:r>
              <a:rPr lang="en-US" sz="2600" smtClean="0">
                <a:solidFill>
                  <a:schemeClr val="tx1"/>
                </a:solidFill>
                <a:latin typeface="Arial" panose="020B0604020202020204" pitchFamily="34" charset="0"/>
                <a:cs typeface="Arial" panose="020B0604020202020204" pitchFamily="34" charset="0"/>
              </a:rPr>
              <a:t>Nghiêm Văn Sỹ</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		MSSV</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1720052</a:t>
            </a:r>
            <a:r>
              <a:rPr lang="en-US" sz="2600" smtClean="0">
                <a:solidFill>
                  <a:schemeClr val="tx1"/>
                </a:solidFill>
                <a:latin typeface="Arial" panose="020B0604020202020204" pitchFamily="34" charset="0"/>
                <a:cs typeface="Arial" panose="020B0604020202020204" pitchFamily="34" charset="0"/>
              </a:rPr>
              <a:t>		 </a:t>
            </a:r>
            <a:endParaRPr lang="en-US" sz="2600">
              <a:solidFill>
                <a:schemeClr val="tx1"/>
              </a:solidFill>
              <a:latin typeface="Arial" panose="020B0604020202020204" pitchFamily="34" charset="0"/>
              <a:cs typeface="Arial" panose="020B0604020202020204" pitchFamily="34" charset="0"/>
            </a:endParaRPr>
          </a:p>
          <a:p>
            <a:r>
              <a:rPr lang="en-US" sz="2600" smtClean="0">
                <a:solidFill>
                  <a:schemeClr val="tx1"/>
                </a:solidFill>
                <a:latin typeface="Arial" panose="020B0604020202020204" pitchFamily="34" charset="0"/>
                <a:cs typeface="Arial" panose="020B0604020202020204" pitchFamily="34" charset="0"/>
              </a:rPr>
              <a:t>Nguyễn Bửu Thịnh</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	MSSV</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1720065</a:t>
            </a:r>
            <a:r>
              <a:rPr lang="en-US" sz="2600" smtClean="0">
                <a:solidFill>
                  <a:schemeClr val="tx1"/>
                </a:solidFill>
                <a:latin typeface="Arial" panose="020B0604020202020204" pitchFamily="34" charset="0"/>
                <a:cs typeface="Arial" panose="020B0604020202020204" pitchFamily="34" charset="0"/>
              </a:rPr>
              <a:t>	</a:t>
            </a:r>
            <a:endParaRPr lang="en-US" sz="2600">
              <a:solidFill>
                <a:schemeClr val="tx1"/>
              </a:solidFill>
              <a:latin typeface="Arial" panose="020B0604020202020204" pitchFamily="34" charset="0"/>
              <a:cs typeface="Arial" panose="020B0604020202020204" pitchFamily="34" charset="0"/>
            </a:endParaRPr>
          </a:p>
          <a:p>
            <a:r>
              <a:rPr lang="en-US" sz="2600" smtClean="0">
                <a:solidFill>
                  <a:schemeClr val="tx1"/>
                </a:solidFill>
                <a:latin typeface="Arial" panose="020B0604020202020204" pitchFamily="34" charset="0"/>
                <a:cs typeface="Arial" panose="020B0604020202020204" pitchFamily="34" charset="0"/>
              </a:rPr>
              <a:t>Nguyễn Hoàng Hải Triều</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MSSV</a:t>
            </a:r>
            <a:r>
              <a:rPr lang="en-US" sz="2600" smtClean="0">
                <a:solidFill>
                  <a:schemeClr val="tx1"/>
                </a:solidFill>
                <a:latin typeface="Arial" panose="020B0604020202020204" pitchFamily="34" charset="0"/>
                <a:cs typeface="Arial" panose="020B0604020202020204" pitchFamily="34" charset="0"/>
              </a:rPr>
              <a:t>:	</a:t>
            </a:r>
            <a:r>
              <a:rPr lang="en-US" sz="2600" smtClean="0">
                <a:solidFill>
                  <a:schemeClr val="tx1"/>
                </a:solidFill>
                <a:latin typeface="Arial" panose="020B0604020202020204" pitchFamily="34" charset="0"/>
                <a:cs typeface="Arial" panose="020B0604020202020204" pitchFamily="34" charset="0"/>
              </a:rPr>
              <a:t>1720075</a:t>
            </a:r>
            <a:r>
              <a:rPr lang="en-US" sz="2600" smtClean="0">
                <a:solidFill>
                  <a:schemeClr val="tx1"/>
                </a:solidFill>
                <a:latin typeface="Arial" panose="020B0604020202020204" pitchFamily="34" charset="0"/>
                <a:cs typeface="Arial" panose="020B0604020202020204" pitchFamily="34" charset="0"/>
              </a:rPr>
              <a:t>	</a:t>
            </a:r>
            <a:endParaRPr lang="en-US" sz="2600">
              <a:solidFill>
                <a:schemeClr val="tx1"/>
              </a:solidFill>
              <a:latin typeface="Arial" panose="020B0604020202020204" pitchFamily="34" charset="0"/>
              <a:cs typeface="Arial" panose="020B0604020202020204" pitchFamily="34" charset="0"/>
            </a:endParaRPr>
          </a:p>
          <a:p>
            <a:r>
              <a:rPr lang="en-US" sz="2600">
                <a:solidFill>
                  <a:schemeClr val="tx1"/>
                </a:solidFill>
                <a:latin typeface="Arial" panose="020B0604020202020204" pitchFamily="34" charset="0"/>
                <a:cs typeface="Arial" panose="020B0604020202020204" pitchFamily="34" charset="0"/>
              </a:rPr>
              <a:t>Trần Thị Thủy </a:t>
            </a:r>
            <a:r>
              <a:rPr lang="en-US" sz="2600" smtClean="0">
                <a:solidFill>
                  <a:schemeClr val="tx1"/>
                </a:solidFill>
                <a:latin typeface="Arial" panose="020B0604020202020204" pitchFamily="34" charset="0"/>
                <a:cs typeface="Arial" panose="020B0604020202020204" pitchFamily="34" charset="0"/>
              </a:rPr>
              <a:t>Tiên		</a:t>
            </a:r>
            <a:r>
              <a:rPr lang="en-US" sz="2600" smtClean="0">
                <a:solidFill>
                  <a:schemeClr val="tx1"/>
                </a:solidFill>
                <a:latin typeface="Arial" panose="020B0604020202020204" pitchFamily="34" charset="0"/>
                <a:cs typeface="Arial" panose="020B0604020202020204" pitchFamily="34" charset="0"/>
              </a:rPr>
              <a:t>	MSSV</a:t>
            </a:r>
            <a:r>
              <a:rPr lang="en-US" sz="2600" smtClean="0">
                <a:solidFill>
                  <a:schemeClr val="tx1"/>
                </a:solidFill>
                <a:latin typeface="Arial" panose="020B0604020202020204" pitchFamily="34" charset="0"/>
                <a:cs typeface="Arial" panose="020B0604020202020204" pitchFamily="34" charset="0"/>
              </a:rPr>
              <a:t>: 	1727039</a:t>
            </a:r>
            <a:r>
              <a:rPr lang="en-US" sz="2600" smtClean="0">
                <a:latin typeface="Arial" panose="020B0604020202020204" pitchFamily="34" charset="0"/>
                <a:cs typeface="Arial" panose="020B0604020202020204" pitchFamily="34" charset="0"/>
              </a:rPr>
              <a:t>	</a:t>
            </a:r>
            <a:endParaRPr lang="en-US" sz="260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881FB299-7464-4655-A3D9-516A98987884}" type="slidenum">
              <a:rPr lang="en-US" smtClean="0"/>
              <a:t>2</a:t>
            </a:fld>
            <a:endParaRPr lang="en-US"/>
          </a:p>
        </p:txBody>
      </p:sp>
    </p:spTree>
    <p:extLst>
      <p:ext uri="{BB962C8B-B14F-4D97-AF65-F5344CB8AC3E}">
        <p14:creationId xmlns:p14="http://schemas.microsoft.com/office/powerpoint/2010/main" val="3068351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Thêm và chỉnh sửa sách</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20</a:t>
            </a:fld>
            <a:endParaRPr lang="en-US"/>
          </a:p>
        </p:txBody>
      </p:sp>
      <p:pic>
        <p:nvPicPr>
          <p:cNvPr id="6" name="Picture 5"/>
          <p:cNvPicPr/>
          <p:nvPr/>
        </p:nvPicPr>
        <p:blipFill>
          <a:blip r:embed="rId2"/>
          <a:stretch>
            <a:fillRect/>
          </a:stretch>
        </p:blipFill>
        <p:spPr>
          <a:xfrm>
            <a:off x="475875" y="3006345"/>
            <a:ext cx="5259705" cy="2712720"/>
          </a:xfrm>
          <a:prstGeom prst="rect">
            <a:avLst/>
          </a:prstGeom>
        </p:spPr>
      </p:pic>
      <p:pic>
        <p:nvPicPr>
          <p:cNvPr id="7" name="Picture 6"/>
          <p:cNvPicPr/>
          <p:nvPr/>
        </p:nvPicPr>
        <p:blipFill>
          <a:blip r:embed="rId3"/>
          <a:stretch>
            <a:fillRect/>
          </a:stretch>
        </p:blipFill>
        <p:spPr>
          <a:xfrm>
            <a:off x="6033078" y="2990179"/>
            <a:ext cx="5274017" cy="2710472"/>
          </a:xfrm>
          <a:prstGeom prst="rect">
            <a:avLst/>
          </a:prstGeom>
        </p:spPr>
      </p:pic>
    </p:spTree>
    <p:extLst>
      <p:ext uri="{BB962C8B-B14F-4D97-AF65-F5344CB8AC3E}">
        <p14:creationId xmlns:p14="http://schemas.microsoft.com/office/powerpoint/2010/main" val="13061840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Thêm và chỉnh sửa bài viết</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21</a:t>
            </a:fld>
            <a:endParaRPr lang="en-US"/>
          </a:p>
        </p:txBody>
      </p:sp>
      <p:pic>
        <p:nvPicPr>
          <p:cNvPr id="6" name="Picture 5" descr="C:\xampp\htdocs\project\ourbooks\trogiup\taomoibaiviet.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193" y="3026507"/>
            <a:ext cx="4754886" cy="2929630"/>
          </a:xfrm>
          <a:prstGeom prst="rect">
            <a:avLst/>
          </a:prstGeom>
          <a:noFill/>
          <a:ln>
            <a:noFill/>
          </a:ln>
        </p:spPr>
      </p:pic>
      <p:pic>
        <p:nvPicPr>
          <p:cNvPr id="7" name="Picture 6"/>
          <p:cNvPicPr/>
          <p:nvPr/>
        </p:nvPicPr>
        <p:blipFill>
          <a:blip r:embed="rId3"/>
          <a:stretch>
            <a:fillRect/>
          </a:stretch>
        </p:blipFill>
        <p:spPr>
          <a:xfrm>
            <a:off x="5607533" y="3026507"/>
            <a:ext cx="5501642" cy="2929630"/>
          </a:xfrm>
          <a:prstGeom prst="rect">
            <a:avLst/>
          </a:prstGeom>
        </p:spPr>
      </p:pic>
    </p:spTree>
    <p:extLst>
      <p:ext uri="{BB962C8B-B14F-4D97-AF65-F5344CB8AC3E}">
        <p14:creationId xmlns:p14="http://schemas.microsoft.com/office/powerpoint/2010/main" val="707315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Theo dõi đơn hàng bán</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22</a:t>
            </a:fld>
            <a:endParaRPr lang="en-US"/>
          </a:p>
        </p:txBody>
      </p:sp>
      <p:sp>
        <p:nvSpPr>
          <p:cNvPr id="10" name="Content Placeholder 4"/>
          <p:cNvSpPr txBox="1">
            <a:spLocks/>
          </p:cNvSpPr>
          <p:nvPr/>
        </p:nvSpPr>
        <p:spPr>
          <a:xfrm>
            <a:off x="5682070" y="581099"/>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Theo dõi đơn hàng mua</a:t>
            </a:r>
            <a:endParaRPr lang="en-US" sz="2800">
              <a:solidFill>
                <a:schemeClr val="accent1">
                  <a:lumMod val="50000"/>
                </a:schemeClr>
              </a:solidFill>
            </a:endParaRPr>
          </a:p>
        </p:txBody>
      </p:sp>
      <p:pic>
        <p:nvPicPr>
          <p:cNvPr id="14" name="Picture 13"/>
          <p:cNvPicPr/>
          <p:nvPr/>
        </p:nvPicPr>
        <p:blipFill>
          <a:blip r:embed="rId2"/>
          <a:stretch>
            <a:fillRect/>
          </a:stretch>
        </p:blipFill>
        <p:spPr>
          <a:xfrm>
            <a:off x="350895" y="3141391"/>
            <a:ext cx="5235691" cy="2292416"/>
          </a:xfrm>
          <a:prstGeom prst="rect">
            <a:avLst/>
          </a:prstGeom>
        </p:spPr>
      </p:pic>
      <p:pic>
        <p:nvPicPr>
          <p:cNvPr id="15" name="Picture 14"/>
          <p:cNvPicPr/>
          <p:nvPr/>
        </p:nvPicPr>
        <p:blipFill>
          <a:blip r:embed="rId3"/>
          <a:stretch>
            <a:fillRect/>
          </a:stretch>
        </p:blipFill>
        <p:spPr>
          <a:xfrm>
            <a:off x="6253316" y="3149512"/>
            <a:ext cx="5210009" cy="2319707"/>
          </a:xfrm>
          <a:prstGeom prst="rect">
            <a:avLst/>
          </a:prstGeom>
        </p:spPr>
      </p:pic>
    </p:spTree>
    <p:extLst>
      <p:ext uri="{BB962C8B-B14F-4D97-AF65-F5344CB8AC3E}">
        <p14:creationId xmlns:p14="http://schemas.microsoft.com/office/powerpoint/2010/main" val="1889624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Trang quản trị viên</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23</a:t>
            </a:fld>
            <a:endParaRPr lang="en-US"/>
          </a:p>
        </p:txBody>
      </p:sp>
      <p:pic>
        <p:nvPicPr>
          <p:cNvPr id="8" name="Picture 7"/>
          <p:cNvPicPr/>
          <p:nvPr/>
        </p:nvPicPr>
        <p:blipFill>
          <a:blip r:embed="rId2"/>
          <a:stretch>
            <a:fillRect/>
          </a:stretch>
        </p:blipFill>
        <p:spPr>
          <a:xfrm>
            <a:off x="1468944" y="2913632"/>
            <a:ext cx="9254113" cy="2261788"/>
          </a:xfrm>
          <a:prstGeom prst="rect">
            <a:avLst/>
          </a:prstGeom>
        </p:spPr>
      </p:pic>
    </p:spTree>
    <p:extLst>
      <p:ext uri="{BB962C8B-B14F-4D97-AF65-F5344CB8AC3E}">
        <p14:creationId xmlns:p14="http://schemas.microsoft.com/office/powerpoint/2010/main" val="39910459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Admin quản lý sách</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24</a:t>
            </a:fld>
            <a:endParaRPr lang="en-US"/>
          </a:p>
        </p:txBody>
      </p:sp>
      <p:sp>
        <p:nvSpPr>
          <p:cNvPr id="10" name="Content Placeholder 4"/>
          <p:cNvSpPr txBox="1">
            <a:spLocks/>
          </p:cNvSpPr>
          <p:nvPr/>
        </p:nvSpPr>
        <p:spPr>
          <a:xfrm>
            <a:off x="5682070" y="581099"/>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Admin quản lý bài viết</a:t>
            </a:r>
            <a:endParaRPr lang="en-US" sz="2800">
              <a:solidFill>
                <a:schemeClr val="accent1">
                  <a:lumMod val="50000"/>
                </a:schemeClr>
              </a:solidFill>
            </a:endParaRPr>
          </a:p>
        </p:txBody>
      </p:sp>
      <p:pic>
        <p:nvPicPr>
          <p:cNvPr id="14" name="Picture 13"/>
          <p:cNvPicPr/>
          <p:nvPr/>
        </p:nvPicPr>
        <p:blipFill>
          <a:blip r:embed="rId2"/>
          <a:stretch>
            <a:fillRect/>
          </a:stretch>
        </p:blipFill>
        <p:spPr>
          <a:xfrm>
            <a:off x="446379" y="2689369"/>
            <a:ext cx="4480820" cy="3818706"/>
          </a:xfrm>
          <a:prstGeom prst="rect">
            <a:avLst/>
          </a:prstGeom>
        </p:spPr>
      </p:pic>
      <p:pic>
        <p:nvPicPr>
          <p:cNvPr id="15" name="Picture 14"/>
          <p:cNvPicPr/>
          <p:nvPr/>
        </p:nvPicPr>
        <p:blipFill>
          <a:blip r:embed="rId3"/>
          <a:stretch>
            <a:fillRect/>
          </a:stretch>
        </p:blipFill>
        <p:spPr>
          <a:xfrm>
            <a:off x="6513666" y="2772697"/>
            <a:ext cx="4408580" cy="3735378"/>
          </a:xfrm>
          <a:prstGeom prst="rect">
            <a:avLst/>
          </a:prstGeom>
        </p:spPr>
      </p:pic>
    </p:spTree>
    <p:extLst>
      <p:ext uri="{BB962C8B-B14F-4D97-AF65-F5344CB8AC3E}">
        <p14:creationId xmlns:p14="http://schemas.microsoft.com/office/powerpoint/2010/main" val="24239306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Admin quản lý người dùng</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25</a:t>
            </a:fld>
            <a:endParaRPr lang="en-US"/>
          </a:p>
        </p:txBody>
      </p:sp>
      <p:sp>
        <p:nvSpPr>
          <p:cNvPr id="10" name="Content Placeholder 4"/>
          <p:cNvSpPr txBox="1">
            <a:spLocks/>
          </p:cNvSpPr>
          <p:nvPr/>
        </p:nvSpPr>
        <p:spPr>
          <a:xfrm>
            <a:off x="5682070" y="581099"/>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Admin quản lý đơn hàng</a:t>
            </a:r>
            <a:endParaRPr lang="en-US" sz="2800">
              <a:solidFill>
                <a:schemeClr val="accent1">
                  <a:lumMod val="50000"/>
                </a:schemeClr>
              </a:solidFill>
            </a:endParaRPr>
          </a:p>
        </p:txBody>
      </p:sp>
      <p:pic>
        <p:nvPicPr>
          <p:cNvPr id="14" name="Picture 13"/>
          <p:cNvPicPr/>
          <p:nvPr/>
        </p:nvPicPr>
        <p:blipFill>
          <a:blip r:embed="rId2"/>
          <a:stretch>
            <a:fillRect/>
          </a:stretch>
        </p:blipFill>
        <p:spPr>
          <a:xfrm>
            <a:off x="857877" y="2959510"/>
            <a:ext cx="4151725" cy="3511591"/>
          </a:xfrm>
          <a:prstGeom prst="rect">
            <a:avLst/>
          </a:prstGeom>
        </p:spPr>
      </p:pic>
      <p:pic>
        <p:nvPicPr>
          <p:cNvPr id="15" name="Picture 14"/>
          <p:cNvPicPr/>
          <p:nvPr/>
        </p:nvPicPr>
        <p:blipFill>
          <a:blip r:embed="rId3"/>
          <a:stretch>
            <a:fillRect/>
          </a:stretch>
        </p:blipFill>
        <p:spPr>
          <a:xfrm>
            <a:off x="6240616" y="2959510"/>
            <a:ext cx="4635628" cy="3511591"/>
          </a:xfrm>
          <a:prstGeom prst="rect">
            <a:avLst/>
          </a:prstGeom>
        </p:spPr>
      </p:pic>
    </p:spTree>
    <p:extLst>
      <p:ext uri="{BB962C8B-B14F-4D97-AF65-F5344CB8AC3E}">
        <p14:creationId xmlns:p14="http://schemas.microsoft.com/office/powerpoint/2010/main" val="26378178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3. TÌNH HÌNH HIỆN TẠI</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lnSpcReduction="10000"/>
          </a:bodyPr>
          <a:lstStyle/>
          <a:p>
            <a:endParaRPr lang="en-US" smtClean="0"/>
          </a:p>
          <a:p>
            <a:endParaRPr lang="en-US"/>
          </a:p>
        </p:txBody>
      </p:sp>
      <p:sp>
        <p:nvSpPr>
          <p:cNvPr id="5" name="Content Placeholder 4"/>
          <p:cNvSpPr>
            <a:spLocks noGrp="1"/>
          </p:cNvSpPr>
          <p:nvPr>
            <p:ph sz="half" idx="2"/>
          </p:nvPr>
        </p:nvSpPr>
        <p:spPr>
          <a:xfrm>
            <a:off x="446378" y="2228003"/>
            <a:ext cx="10919711" cy="3455042"/>
          </a:xfrm>
        </p:spPr>
        <p:txBody>
          <a:bodyPr>
            <a:normAutofit lnSpcReduction="10000"/>
          </a:bodyPr>
          <a:lstStyle/>
          <a:p>
            <a:pPr indent="228600" algn="just">
              <a:lnSpc>
                <a:spcPct val="150000"/>
              </a:lnSpc>
              <a:spcBef>
                <a:spcPts val="600"/>
              </a:spcBef>
              <a:tabLst>
                <a:tab pos="5095875" algn="l"/>
              </a:tabLst>
            </a:pPr>
            <a:r>
              <a:rPr lang="en-US" sz="2800">
                <a:solidFill>
                  <a:schemeClr val="accent1">
                    <a:lumMod val="50000"/>
                  </a:schemeClr>
                </a:solidFill>
                <a:latin typeface="Arial" panose="020B0604020202020204" pitchFamily="34" charset="0"/>
                <a:ea typeface="MS Mincho"/>
              </a:rPr>
              <a:t>Dự án được chia làm 2 phần</a:t>
            </a:r>
            <a:r>
              <a:rPr lang="en-US" sz="2800">
                <a:solidFill>
                  <a:schemeClr val="accent1">
                    <a:lumMod val="50000"/>
                  </a:schemeClr>
                </a:solidFill>
                <a:latin typeface="Arial" panose="020B0604020202020204" pitchFamily="34" charset="0"/>
                <a:ea typeface="MS Mincho"/>
              </a:rPr>
              <a:t>. </a:t>
            </a:r>
            <a:endParaRPr lang="en-US" sz="2800" smtClean="0">
              <a:solidFill>
                <a:schemeClr val="accent1">
                  <a:lumMod val="50000"/>
                </a:schemeClr>
              </a:solidFill>
              <a:latin typeface="Arial" panose="020B0604020202020204" pitchFamily="34" charset="0"/>
              <a:ea typeface="MS Mincho"/>
            </a:endParaRPr>
          </a:p>
          <a:p>
            <a:pPr lvl="1" indent="228600" algn="just">
              <a:lnSpc>
                <a:spcPct val="150000"/>
              </a:lnSpc>
              <a:spcBef>
                <a:spcPts val="600"/>
              </a:spcBef>
              <a:tabLst>
                <a:tab pos="5095875" algn="l"/>
              </a:tabLst>
            </a:pPr>
            <a:r>
              <a:rPr lang="en-US" sz="2600" smtClean="0">
                <a:solidFill>
                  <a:schemeClr val="accent1">
                    <a:lumMod val="50000"/>
                  </a:schemeClr>
                </a:solidFill>
                <a:latin typeface="Arial" panose="020B0604020202020204" pitchFamily="34" charset="0"/>
                <a:ea typeface="MS Mincho"/>
              </a:rPr>
              <a:t>Phần </a:t>
            </a:r>
            <a:r>
              <a:rPr lang="en-US" sz="2600">
                <a:solidFill>
                  <a:schemeClr val="accent1">
                    <a:lumMod val="50000"/>
                  </a:schemeClr>
                </a:solidFill>
                <a:latin typeface="Arial" panose="020B0604020202020204" pitchFamily="34" charset="0"/>
                <a:ea typeface="MS Mincho"/>
              </a:rPr>
              <a:t>1 tương ứng với hiện thực frontend</a:t>
            </a:r>
            <a:r>
              <a:rPr lang="en-US" sz="2600">
                <a:solidFill>
                  <a:schemeClr val="accent1">
                    <a:lumMod val="50000"/>
                  </a:schemeClr>
                </a:solidFill>
                <a:latin typeface="Arial" panose="020B0604020202020204" pitchFamily="34" charset="0"/>
                <a:ea typeface="MS Mincho"/>
              </a:rPr>
              <a:t>. </a:t>
            </a:r>
            <a:endParaRPr lang="en-US" sz="2600" smtClean="0">
              <a:solidFill>
                <a:schemeClr val="accent1">
                  <a:lumMod val="50000"/>
                </a:schemeClr>
              </a:solidFill>
              <a:latin typeface="Arial" panose="020B0604020202020204" pitchFamily="34" charset="0"/>
              <a:ea typeface="MS Mincho"/>
            </a:endParaRPr>
          </a:p>
          <a:p>
            <a:pPr lvl="1" indent="228600" algn="just">
              <a:lnSpc>
                <a:spcPct val="150000"/>
              </a:lnSpc>
              <a:spcBef>
                <a:spcPts val="600"/>
              </a:spcBef>
              <a:tabLst>
                <a:tab pos="5095875" algn="l"/>
              </a:tabLst>
            </a:pPr>
            <a:r>
              <a:rPr lang="en-US" sz="2600" smtClean="0">
                <a:solidFill>
                  <a:schemeClr val="accent1">
                    <a:lumMod val="50000"/>
                  </a:schemeClr>
                </a:solidFill>
                <a:latin typeface="Arial" panose="020B0604020202020204" pitchFamily="34" charset="0"/>
                <a:ea typeface="MS Mincho"/>
              </a:rPr>
              <a:t>Phần </a:t>
            </a:r>
            <a:r>
              <a:rPr lang="en-US" sz="2600">
                <a:solidFill>
                  <a:schemeClr val="accent1">
                    <a:lumMod val="50000"/>
                  </a:schemeClr>
                </a:solidFill>
                <a:latin typeface="Arial" panose="020B0604020202020204" pitchFamily="34" charset="0"/>
                <a:ea typeface="MS Mincho"/>
              </a:rPr>
              <a:t>2 tương ứng với hiện thực backend</a:t>
            </a:r>
            <a:r>
              <a:rPr lang="en-US" sz="2600">
                <a:solidFill>
                  <a:schemeClr val="accent1">
                    <a:lumMod val="50000"/>
                  </a:schemeClr>
                </a:solidFill>
                <a:latin typeface="Arial" panose="020B0604020202020204" pitchFamily="34" charset="0"/>
                <a:ea typeface="MS Mincho"/>
              </a:rPr>
              <a:t>. </a:t>
            </a:r>
            <a:endParaRPr lang="en-US" sz="2600" smtClean="0">
              <a:solidFill>
                <a:schemeClr val="accent1">
                  <a:lumMod val="50000"/>
                </a:schemeClr>
              </a:solidFill>
              <a:latin typeface="Arial" panose="020B0604020202020204" pitchFamily="34" charset="0"/>
              <a:ea typeface="MS Mincho"/>
            </a:endParaRPr>
          </a:p>
          <a:p>
            <a:pPr indent="228600" algn="just">
              <a:lnSpc>
                <a:spcPct val="150000"/>
              </a:lnSpc>
              <a:spcBef>
                <a:spcPts val="600"/>
              </a:spcBef>
              <a:tabLst>
                <a:tab pos="5095875" algn="l"/>
              </a:tabLst>
            </a:pPr>
            <a:r>
              <a:rPr lang="en-US" sz="2800" smtClean="0">
                <a:solidFill>
                  <a:schemeClr val="accent1">
                    <a:lumMod val="50000"/>
                  </a:schemeClr>
                </a:solidFill>
                <a:latin typeface="Arial" panose="020B0604020202020204" pitchFamily="34" charset="0"/>
                <a:ea typeface="MS Mincho"/>
              </a:rPr>
              <a:t>Hiện </a:t>
            </a:r>
            <a:r>
              <a:rPr lang="en-US" sz="2800">
                <a:solidFill>
                  <a:schemeClr val="accent1">
                    <a:lumMod val="50000"/>
                  </a:schemeClr>
                </a:solidFill>
                <a:latin typeface="Arial" panose="020B0604020202020204" pitchFamily="34" charset="0"/>
                <a:ea typeface="MS Mincho"/>
              </a:rPr>
              <a:t>tại, dự án đã hoàn thành tất cả các yêu cầu chức năng và phi chức năng đặt ra ban đầu.</a:t>
            </a:r>
            <a:endParaRPr lang="en-US" sz="2800">
              <a:solidFill>
                <a:schemeClr val="accent1">
                  <a:lumMod val="50000"/>
                </a:schemeClr>
              </a:solidFill>
              <a:latin typeface="Calibri" panose="020F0502020204030204" pitchFamily="34" charset="0"/>
              <a:ea typeface="MS Mincho"/>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26</a:t>
            </a:fld>
            <a:endParaRPr lang="en-US"/>
          </a:p>
        </p:txBody>
      </p:sp>
    </p:spTree>
    <p:extLst>
      <p:ext uri="{BB962C8B-B14F-4D97-AF65-F5344CB8AC3E}">
        <p14:creationId xmlns:p14="http://schemas.microsoft.com/office/powerpoint/2010/main" val="28612637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3. TÌNH HÌNH HIỆN TẠI</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a:bodyPr>
          <a:lstStyle/>
          <a:p>
            <a:endParaRPr lang="en-US" smtClean="0"/>
          </a:p>
          <a:p>
            <a:endParaRPr lang="en-US"/>
          </a:p>
        </p:txBody>
      </p:sp>
      <p:sp>
        <p:nvSpPr>
          <p:cNvPr id="5" name="Content Placeholder 4"/>
          <p:cNvSpPr>
            <a:spLocks noGrp="1"/>
          </p:cNvSpPr>
          <p:nvPr>
            <p:ph sz="half" idx="2"/>
          </p:nvPr>
        </p:nvSpPr>
        <p:spPr>
          <a:xfrm>
            <a:off x="446378" y="2228002"/>
            <a:ext cx="11273674" cy="2924101"/>
          </a:xfrm>
        </p:spPr>
        <p:txBody>
          <a:bodyPr>
            <a:normAutofit/>
          </a:bodyPr>
          <a:lstStyle/>
          <a:p>
            <a:pPr indent="228600" algn="just">
              <a:lnSpc>
                <a:spcPct val="150000"/>
              </a:lnSpc>
              <a:spcBef>
                <a:spcPts val="600"/>
              </a:spcBef>
              <a:tabLst>
                <a:tab pos="5095875" algn="l"/>
              </a:tabLst>
            </a:pPr>
            <a:r>
              <a:rPr lang="en-US" sz="2600" smtClean="0">
                <a:solidFill>
                  <a:schemeClr val="accent1">
                    <a:lumMod val="50000"/>
                  </a:schemeClr>
                </a:solidFill>
                <a:latin typeface="Arial" panose="020B0604020202020204" pitchFamily="34" charset="0"/>
                <a:ea typeface="MS Mincho"/>
              </a:rPr>
              <a:t>Kết quả test case</a:t>
            </a:r>
          </a:p>
          <a:p>
            <a:pPr indent="228600" algn="just">
              <a:lnSpc>
                <a:spcPct val="150000"/>
              </a:lnSpc>
              <a:spcBef>
                <a:spcPts val="600"/>
              </a:spcBef>
              <a:tabLst>
                <a:tab pos="5095875" algn="l"/>
              </a:tabLst>
            </a:pPr>
            <a:r>
              <a:rPr lang="en-US" sz="2600">
                <a:solidFill>
                  <a:schemeClr val="accent1">
                    <a:lumMod val="50000"/>
                  </a:schemeClr>
                </a:solidFill>
                <a:latin typeface="Arial" panose="020B0604020202020204" pitchFamily="34" charset="0"/>
                <a:ea typeface="MS Mincho"/>
              </a:rPr>
              <a:t>Môi trường thực hiện: Google Chrome version </a:t>
            </a:r>
            <a:r>
              <a:rPr lang="en-US" sz="2600">
                <a:solidFill>
                  <a:schemeClr val="accent1">
                    <a:lumMod val="50000"/>
                  </a:schemeClr>
                </a:solidFill>
                <a:latin typeface="Arial" panose="020B0604020202020204" pitchFamily="34" charset="0"/>
                <a:ea typeface="MS Mincho"/>
              </a:rPr>
              <a:t>74.0.3729.169 </a:t>
            </a:r>
            <a:r>
              <a:rPr lang="en-US" sz="2600" smtClean="0">
                <a:solidFill>
                  <a:schemeClr val="accent1">
                    <a:lumMod val="50000"/>
                  </a:schemeClr>
                </a:solidFill>
                <a:latin typeface="Arial" panose="020B0604020202020204" pitchFamily="34" charset="0"/>
                <a:ea typeface="MS Mincho"/>
              </a:rPr>
              <a:t>64bit</a:t>
            </a:r>
          </a:p>
          <a:p>
            <a:pPr indent="228600" algn="just">
              <a:lnSpc>
                <a:spcPct val="150000"/>
              </a:lnSpc>
              <a:spcBef>
                <a:spcPts val="600"/>
              </a:spcBef>
              <a:tabLst>
                <a:tab pos="5095875" algn="l"/>
              </a:tabLst>
            </a:pPr>
            <a:endParaRPr lang="en-US" sz="2600">
              <a:latin typeface="Arial" panose="020B0604020202020204" pitchFamily="34" charset="0"/>
              <a:ea typeface="MS Mincho"/>
            </a:endParaRPr>
          </a:p>
          <a:p>
            <a:pPr lvl="1" indent="228600" algn="just">
              <a:lnSpc>
                <a:spcPct val="150000"/>
              </a:lnSpc>
              <a:spcBef>
                <a:spcPts val="600"/>
              </a:spcBef>
              <a:tabLst>
                <a:tab pos="5095875" algn="l"/>
              </a:tabLst>
            </a:pPr>
            <a:endParaRPr lang="en-US" sz="2600" smtClean="0">
              <a:latin typeface="Arial" panose="020B0604020202020204" pitchFamily="34" charset="0"/>
              <a:ea typeface="MS Mincho"/>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741393178"/>
              </p:ext>
            </p:extLst>
          </p:nvPr>
        </p:nvGraphicFramePr>
        <p:xfrm>
          <a:off x="1339148" y="3909515"/>
          <a:ext cx="9134170" cy="1752600"/>
        </p:xfrm>
        <a:graphic>
          <a:graphicData uri="http://schemas.openxmlformats.org/drawingml/2006/table">
            <a:tbl>
              <a:tblPr firstRow="1" bandRow="1">
                <a:tableStyleId>{5C22544A-7EE6-4342-B048-85BDC9FD1C3A}</a:tableStyleId>
              </a:tblPr>
              <a:tblGrid>
                <a:gridCol w="1743520">
                  <a:extLst>
                    <a:ext uri="{9D8B030D-6E8A-4147-A177-3AD203B41FA5}">
                      <a16:colId xmlns:a16="http://schemas.microsoft.com/office/drawing/2014/main" val="3023456944"/>
                    </a:ext>
                  </a:extLst>
                </a:gridCol>
                <a:gridCol w="1209378">
                  <a:extLst>
                    <a:ext uri="{9D8B030D-6E8A-4147-A177-3AD203B41FA5}">
                      <a16:colId xmlns:a16="http://schemas.microsoft.com/office/drawing/2014/main" val="3050462617"/>
                    </a:ext>
                  </a:extLst>
                </a:gridCol>
                <a:gridCol w="1229536">
                  <a:extLst>
                    <a:ext uri="{9D8B030D-6E8A-4147-A177-3AD203B41FA5}">
                      <a16:colId xmlns:a16="http://schemas.microsoft.com/office/drawing/2014/main" val="131350673"/>
                    </a:ext>
                  </a:extLst>
                </a:gridCol>
                <a:gridCol w="1431099">
                  <a:extLst>
                    <a:ext uri="{9D8B030D-6E8A-4147-A177-3AD203B41FA5}">
                      <a16:colId xmlns:a16="http://schemas.microsoft.com/office/drawing/2014/main" val="3327739813"/>
                    </a:ext>
                  </a:extLst>
                </a:gridCol>
                <a:gridCol w="1642739">
                  <a:extLst>
                    <a:ext uri="{9D8B030D-6E8A-4147-A177-3AD203B41FA5}">
                      <a16:colId xmlns:a16="http://schemas.microsoft.com/office/drawing/2014/main" val="600002771"/>
                    </a:ext>
                  </a:extLst>
                </a:gridCol>
                <a:gridCol w="1877898">
                  <a:extLst>
                    <a:ext uri="{9D8B030D-6E8A-4147-A177-3AD203B41FA5}">
                      <a16:colId xmlns:a16="http://schemas.microsoft.com/office/drawing/2014/main" val="1321435249"/>
                    </a:ext>
                  </a:extLst>
                </a:gridCol>
              </a:tblGrid>
              <a:tr h="370840">
                <a:tc>
                  <a:txBody>
                    <a:bodyPr/>
                    <a:lstStyle/>
                    <a:p>
                      <a:endParaRPr lang="en-US"/>
                    </a:p>
                  </a:txBody>
                  <a:tcPr/>
                </a:tc>
                <a:tc>
                  <a:txBody>
                    <a:bodyPr/>
                    <a:lstStyle/>
                    <a:p>
                      <a:r>
                        <a:rPr lang="en-US" smtClean="0"/>
                        <a:t>Passed</a:t>
                      </a:r>
                      <a:endParaRPr lang="en-US"/>
                    </a:p>
                  </a:txBody>
                  <a:tcPr/>
                </a:tc>
                <a:tc>
                  <a:txBody>
                    <a:bodyPr/>
                    <a:lstStyle/>
                    <a:p>
                      <a:r>
                        <a:rPr lang="en-US" smtClean="0"/>
                        <a:t>Failed</a:t>
                      </a:r>
                      <a:endParaRPr lang="en-US"/>
                    </a:p>
                  </a:txBody>
                  <a:tcPr/>
                </a:tc>
                <a:tc>
                  <a:txBody>
                    <a:bodyPr/>
                    <a:lstStyle/>
                    <a:p>
                      <a:r>
                        <a:rPr lang="en-US" smtClean="0"/>
                        <a:t>Not run</a:t>
                      </a:r>
                      <a:endParaRPr lang="en-US"/>
                    </a:p>
                  </a:txBody>
                  <a:tcPr/>
                </a:tc>
                <a:tc>
                  <a:txBody>
                    <a:bodyPr/>
                    <a:lstStyle/>
                    <a:p>
                      <a:r>
                        <a:rPr lang="en-US" smtClean="0"/>
                        <a:t>Not Completed</a:t>
                      </a:r>
                      <a:endParaRPr lang="en-US"/>
                    </a:p>
                  </a:txBody>
                  <a:tcPr/>
                </a:tc>
                <a:tc>
                  <a:txBody>
                    <a:bodyPr/>
                    <a:lstStyle/>
                    <a:p>
                      <a:r>
                        <a:rPr lang="en-US" smtClean="0"/>
                        <a:t>Number of</a:t>
                      </a:r>
                      <a:r>
                        <a:rPr lang="en-US" baseline="0" smtClean="0"/>
                        <a:t> test cases</a:t>
                      </a:r>
                      <a:endParaRPr lang="en-US"/>
                    </a:p>
                  </a:txBody>
                  <a:tcPr/>
                </a:tc>
                <a:extLst>
                  <a:ext uri="{0D108BD9-81ED-4DB2-BD59-A6C34878D82A}">
                    <a16:rowId xmlns:a16="http://schemas.microsoft.com/office/drawing/2014/main" val="1485008542"/>
                  </a:ext>
                </a:extLst>
              </a:tr>
              <a:tr h="370840">
                <a:tc>
                  <a:txBody>
                    <a:bodyPr/>
                    <a:lstStyle/>
                    <a:p>
                      <a:r>
                        <a:rPr lang="en-US" smtClean="0"/>
                        <a:t>Khách</a:t>
                      </a:r>
                      <a:endParaRPr lang="en-US"/>
                    </a:p>
                  </a:txBody>
                  <a:tcPr/>
                </a:tc>
                <a:tc>
                  <a:txBody>
                    <a:bodyPr/>
                    <a:lstStyle/>
                    <a:p>
                      <a:r>
                        <a:rPr lang="en-US" smtClean="0"/>
                        <a:t>32</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32</a:t>
                      </a:r>
                      <a:endParaRPr lang="en-US"/>
                    </a:p>
                  </a:txBody>
                  <a:tcPr/>
                </a:tc>
                <a:extLst>
                  <a:ext uri="{0D108BD9-81ED-4DB2-BD59-A6C34878D82A}">
                    <a16:rowId xmlns:a16="http://schemas.microsoft.com/office/drawing/2014/main" val="213017380"/>
                  </a:ext>
                </a:extLst>
              </a:tr>
              <a:tr h="370840">
                <a:tc>
                  <a:txBody>
                    <a:bodyPr/>
                    <a:lstStyle/>
                    <a:p>
                      <a:r>
                        <a:rPr lang="en-US" smtClean="0"/>
                        <a:t>Người</a:t>
                      </a:r>
                      <a:r>
                        <a:rPr lang="en-US" baseline="0" smtClean="0"/>
                        <a:t> sử dụng</a:t>
                      </a:r>
                      <a:endParaRPr lang="en-US"/>
                    </a:p>
                  </a:txBody>
                  <a:tcPr/>
                </a:tc>
                <a:tc>
                  <a:txBody>
                    <a:bodyPr/>
                    <a:lstStyle/>
                    <a:p>
                      <a:r>
                        <a:rPr lang="en-US" smtClean="0"/>
                        <a:t>24</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24</a:t>
                      </a:r>
                      <a:endParaRPr lang="en-US"/>
                    </a:p>
                  </a:txBody>
                  <a:tcPr/>
                </a:tc>
                <a:extLst>
                  <a:ext uri="{0D108BD9-81ED-4DB2-BD59-A6C34878D82A}">
                    <a16:rowId xmlns:a16="http://schemas.microsoft.com/office/drawing/2014/main" val="3570697923"/>
                  </a:ext>
                </a:extLst>
              </a:tr>
              <a:tr h="370840">
                <a:tc>
                  <a:txBody>
                    <a:bodyPr/>
                    <a:lstStyle/>
                    <a:p>
                      <a:r>
                        <a:rPr lang="en-US" smtClean="0"/>
                        <a:t>Quản</a:t>
                      </a:r>
                      <a:r>
                        <a:rPr lang="en-US" baseline="0" smtClean="0"/>
                        <a:t> trị viên</a:t>
                      </a:r>
                      <a:endParaRPr lang="en-US"/>
                    </a:p>
                  </a:txBody>
                  <a:tcPr/>
                </a:tc>
                <a:tc>
                  <a:txBody>
                    <a:bodyPr/>
                    <a:lstStyle/>
                    <a:p>
                      <a:r>
                        <a:rPr lang="en-US" smtClean="0"/>
                        <a:t>20</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0</a:t>
                      </a:r>
                      <a:endParaRPr lang="en-US"/>
                    </a:p>
                  </a:txBody>
                  <a:tcPr/>
                </a:tc>
                <a:tc>
                  <a:txBody>
                    <a:bodyPr/>
                    <a:lstStyle/>
                    <a:p>
                      <a:r>
                        <a:rPr lang="en-US" smtClean="0"/>
                        <a:t>20</a:t>
                      </a:r>
                      <a:endParaRPr lang="en-US"/>
                    </a:p>
                  </a:txBody>
                  <a:tcPr/>
                </a:tc>
                <a:extLst>
                  <a:ext uri="{0D108BD9-81ED-4DB2-BD59-A6C34878D82A}">
                    <a16:rowId xmlns:a16="http://schemas.microsoft.com/office/drawing/2014/main" val="638479876"/>
                  </a:ext>
                </a:extLst>
              </a:tr>
            </a:tbl>
          </a:graphicData>
        </a:graphic>
      </p:graphicFrame>
    </p:spTree>
    <p:extLst>
      <p:ext uri="{BB962C8B-B14F-4D97-AF65-F5344CB8AC3E}">
        <p14:creationId xmlns:p14="http://schemas.microsoft.com/office/powerpoint/2010/main" val="39287895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4. BIỆN PHÁP ĐỀ NGHỊ</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fontScale="77500" lnSpcReduction="20000"/>
          </a:bodyPr>
          <a:lstStyle/>
          <a:p>
            <a:endParaRPr lang="en-US" smtClean="0"/>
          </a:p>
          <a:p>
            <a:endParaRPr lang="en-US"/>
          </a:p>
        </p:txBody>
      </p:sp>
      <p:sp>
        <p:nvSpPr>
          <p:cNvPr id="5" name="Content Placeholder 4"/>
          <p:cNvSpPr>
            <a:spLocks noGrp="1"/>
          </p:cNvSpPr>
          <p:nvPr>
            <p:ph sz="half" idx="2"/>
          </p:nvPr>
        </p:nvSpPr>
        <p:spPr>
          <a:xfrm>
            <a:off x="446378" y="2228003"/>
            <a:ext cx="10919711" cy="3455042"/>
          </a:xfrm>
        </p:spPr>
        <p:txBody>
          <a:bodyPr>
            <a:normAutofit fontScale="77500" lnSpcReduction="20000"/>
          </a:bodyPr>
          <a:lstStyle/>
          <a:p>
            <a:pPr indent="228600" algn="just">
              <a:lnSpc>
                <a:spcPct val="150000"/>
              </a:lnSpc>
              <a:spcBef>
                <a:spcPts val="600"/>
              </a:spcBef>
              <a:tabLst>
                <a:tab pos="5095875" algn="l"/>
              </a:tabLst>
            </a:pPr>
            <a:r>
              <a:rPr lang="vi-VN" sz="2800">
                <a:solidFill>
                  <a:schemeClr val="accent1">
                    <a:lumMod val="50000"/>
                  </a:schemeClr>
                </a:solidFill>
                <a:ea typeface="MS Mincho"/>
              </a:rPr>
              <a:t>Trong suốt quá trình phát triển dự án, các thành viên trong nhóm đã rất cố gắng để hoàn thành công việc được giao</a:t>
            </a:r>
            <a:r>
              <a:rPr lang="vi-VN" sz="2800">
                <a:solidFill>
                  <a:schemeClr val="accent1">
                    <a:lumMod val="50000"/>
                  </a:schemeClr>
                </a:solidFill>
                <a:ea typeface="MS Mincho"/>
              </a:rPr>
              <a:t>. </a:t>
            </a:r>
            <a:endParaRPr lang="en-US" sz="2800" smtClean="0">
              <a:solidFill>
                <a:schemeClr val="accent1">
                  <a:lumMod val="50000"/>
                </a:schemeClr>
              </a:solidFill>
              <a:ea typeface="MS Mincho"/>
            </a:endParaRPr>
          </a:p>
          <a:p>
            <a:pPr indent="228600" algn="just">
              <a:lnSpc>
                <a:spcPct val="150000"/>
              </a:lnSpc>
              <a:spcBef>
                <a:spcPts val="600"/>
              </a:spcBef>
              <a:tabLst>
                <a:tab pos="5095875" algn="l"/>
              </a:tabLst>
            </a:pPr>
            <a:r>
              <a:rPr lang="vi-VN" sz="2800" smtClean="0">
                <a:solidFill>
                  <a:schemeClr val="accent1">
                    <a:lumMod val="50000"/>
                  </a:schemeClr>
                </a:solidFill>
                <a:ea typeface="MS Mincho"/>
              </a:rPr>
              <a:t>Thế </a:t>
            </a:r>
            <a:r>
              <a:rPr lang="vi-VN" sz="2800">
                <a:solidFill>
                  <a:schemeClr val="accent1">
                    <a:lumMod val="50000"/>
                  </a:schemeClr>
                </a:solidFill>
                <a:ea typeface="MS Mincho"/>
              </a:rPr>
              <a:t>nhưng, đôi khi dự án đi lệch mục tiêu ban đầu do không hiểu ý giữa các thành viên</a:t>
            </a:r>
            <a:r>
              <a:rPr lang="vi-VN" sz="2800">
                <a:solidFill>
                  <a:schemeClr val="accent1">
                    <a:lumMod val="50000"/>
                  </a:schemeClr>
                </a:solidFill>
                <a:ea typeface="MS Mincho"/>
              </a:rPr>
              <a:t>. </a:t>
            </a:r>
            <a:endParaRPr lang="en-US" sz="2800" smtClean="0">
              <a:solidFill>
                <a:schemeClr val="accent1">
                  <a:lumMod val="50000"/>
                </a:schemeClr>
              </a:solidFill>
              <a:ea typeface="MS Mincho"/>
            </a:endParaRPr>
          </a:p>
          <a:p>
            <a:pPr indent="228600" algn="just">
              <a:lnSpc>
                <a:spcPct val="150000"/>
              </a:lnSpc>
              <a:spcBef>
                <a:spcPts val="600"/>
              </a:spcBef>
              <a:tabLst>
                <a:tab pos="5095875" algn="l"/>
              </a:tabLst>
            </a:pPr>
            <a:r>
              <a:rPr lang="vi-VN" sz="2800" smtClean="0">
                <a:solidFill>
                  <a:schemeClr val="accent1">
                    <a:lumMod val="50000"/>
                  </a:schemeClr>
                </a:solidFill>
                <a:ea typeface="MS Mincho"/>
              </a:rPr>
              <a:t>Biện </a:t>
            </a:r>
            <a:r>
              <a:rPr lang="vi-VN" sz="2800">
                <a:solidFill>
                  <a:schemeClr val="accent1">
                    <a:lumMod val="50000"/>
                  </a:schemeClr>
                </a:solidFill>
                <a:ea typeface="MS Mincho"/>
              </a:rPr>
              <a:t>pháp giải quyết là nên tổ chức các cuộc họp hàng tuần giữa các thành viên trong nhóm để xem xét, đánh giá, điều chỉnh và định hướng để dự án phát triển theo đúng nội dung và tiến độ.</a:t>
            </a:r>
            <a:endParaRPr lang="en-US" sz="2800">
              <a:solidFill>
                <a:schemeClr val="accent1">
                  <a:lumMod val="50000"/>
                </a:schemeClr>
              </a:solidFill>
              <a:latin typeface="Calibri" panose="020F0502020204030204" pitchFamily="34" charset="0"/>
              <a:ea typeface="MS Mincho"/>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28</a:t>
            </a:fld>
            <a:endParaRPr lang="en-US"/>
          </a:p>
        </p:txBody>
      </p:sp>
    </p:spTree>
    <p:extLst>
      <p:ext uri="{BB962C8B-B14F-4D97-AF65-F5344CB8AC3E}">
        <p14:creationId xmlns:p14="http://schemas.microsoft.com/office/powerpoint/2010/main" val="35270256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smtClean="0">
                <a:latin typeface="Arial" panose="020B0604020202020204" pitchFamily="34" charset="0"/>
                <a:cs typeface="Arial" panose="020B0604020202020204" pitchFamily="34" charset="0"/>
              </a:rPr>
              <a:t>5. KẾT LUẬN VÀ HƯỚNG PHÁT TRIỂN</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normAutofit fontScale="77500" lnSpcReduction="20000"/>
          </a:bodyPr>
          <a:lstStyle/>
          <a:p>
            <a:endParaRPr lang="en-US" smtClean="0"/>
          </a:p>
          <a:p>
            <a:endParaRPr lang="en-US"/>
          </a:p>
        </p:txBody>
      </p:sp>
      <p:sp>
        <p:nvSpPr>
          <p:cNvPr id="5" name="Content Placeholder 4"/>
          <p:cNvSpPr>
            <a:spLocks noGrp="1"/>
          </p:cNvSpPr>
          <p:nvPr>
            <p:ph sz="half" idx="2"/>
          </p:nvPr>
        </p:nvSpPr>
        <p:spPr>
          <a:xfrm>
            <a:off x="446378" y="2228003"/>
            <a:ext cx="10919711" cy="4280952"/>
          </a:xfrm>
        </p:spPr>
        <p:txBody>
          <a:bodyPr>
            <a:normAutofit fontScale="77500" lnSpcReduction="20000"/>
          </a:bodyPr>
          <a:lstStyle/>
          <a:p>
            <a:pPr indent="228600" algn="just">
              <a:lnSpc>
                <a:spcPct val="150000"/>
              </a:lnSpc>
              <a:spcBef>
                <a:spcPts val="600"/>
              </a:spcBef>
              <a:tabLst>
                <a:tab pos="5095875" algn="l"/>
              </a:tabLst>
            </a:pPr>
            <a:r>
              <a:rPr lang="vi-VN" sz="2800">
                <a:solidFill>
                  <a:schemeClr val="accent1">
                    <a:lumMod val="50000"/>
                  </a:schemeClr>
                </a:solidFill>
                <a:ea typeface="MS Mincho"/>
              </a:rPr>
              <a:t>Nhìn chung, hiện tại dự án đã cơ bản hoàn thành các yêu cầu chức năng đã được đề ra. Website có thể đưa vào hoạt động nhằm mục đích trao đổi sách giữa các độc giả như mục tiêu ban đầu.</a:t>
            </a:r>
          </a:p>
          <a:p>
            <a:pPr indent="228600" algn="just">
              <a:lnSpc>
                <a:spcPct val="150000"/>
              </a:lnSpc>
              <a:spcBef>
                <a:spcPts val="600"/>
              </a:spcBef>
              <a:tabLst>
                <a:tab pos="5095875" algn="l"/>
              </a:tabLst>
            </a:pPr>
            <a:r>
              <a:rPr lang="vi-VN" sz="2800">
                <a:solidFill>
                  <a:schemeClr val="accent1">
                    <a:lumMod val="50000"/>
                  </a:schemeClr>
                </a:solidFill>
                <a:ea typeface="MS Mincho"/>
              </a:rPr>
              <a:t>Nếu có thêm thời gian, có thể thêm các </a:t>
            </a:r>
            <a:r>
              <a:rPr lang="vi-VN" sz="2800">
                <a:solidFill>
                  <a:schemeClr val="accent1">
                    <a:lumMod val="50000"/>
                  </a:schemeClr>
                </a:solidFill>
                <a:ea typeface="MS Mincho"/>
              </a:rPr>
              <a:t>tính </a:t>
            </a:r>
            <a:r>
              <a:rPr lang="vi-VN" sz="2800" smtClean="0">
                <a:solidFill>
                  <a:schemeClr val="accent1">
                    <a:lumMod val="50000"/>
                  </a:schemeClr>
                </a:solidFill>
                <a:ea typeface="MS Mincho"/>
              </a:rPr>
              <a:t>năng</a:t>
            </a:r>
            <a:r>
              <a:rPr lang="en-US" sz="2800" smtClean="0">
                <a:solidFill>
                  <a:schemeClr val="accent1">
                    <a:lumMod val="50000"/>
                  </a:schemeClr>
                </a:solidFill>
                <a:ea typeface="MS Mincho"/>
              </a:rPr>
              <a:t>:</a:t>
            </a:r>
          </a:p>
          <a:p>
            <a:pPr lvl="1" indent="228600" algn="just">
              <a:lnSpc>
                <a:spcPct val="150000"/>
              </a:lnSpc>
              <a:spcBef>
                <a:spcPts val="600"/>
              </a:spcBef>
              <a:tabLst>
                <a:tab pos="5095875" algn="l"/>
              </a:tabLst>
            </a:pPr>
            <a:r>
              <a:rPr lang="en-US" sz="2600" smtClean="0">
                <a:solidFill>
                  <a:schemeClr val="accent1">
                    <a:lumMod val="50000"/>
                  </a:schemeClr>
                </a:solidFill>
                <a:ea typeface="MS Mincho"/>
              </a:rPr>
              <a:t>H</a:t>
            </a:r>
            <a:r>
              <a:rPr lang="vi-VN" sz="2600" smtClean="0">
                <a:solidFill>
                  <a:schemeClr val="accent1">
                    <a:lumMod val="50000"/>
                  </a:schemeClr>
                </a:solidFill>
                <a:ea typeface="MS Mincho"/>
              </a:rPr>
              <a:t>iển </a:t>
            </a:r>
            <a:r>
              <a:rPr lang="vi-VN" sz="2600">
                <a:solidFill>
                  <a:schemeClr val="accent1">
                    <a:lumMod val="50000"/>
                  </a:schemeClr>
                </a:solidFill>
                <a:ea typeface="MS Mincho"/>
              </a:rPr>
              <a:t>thị ngày dự kiến giao hàng</a:t>
            </a:r>
            <a:r>
              <a:rPr lang="vi-VN" sz="2600">
                <a:solidFill>
                  <a:schemeClr val="accent1">
                    <a:lumMod val="50000"/>
                  </a:schemeClr>
                </a:solidFill>
                <a:ea typeface="MS Mincho"/>
              </a:rPr>
              <a:t>, </a:t>
            </a:r>
            <a:endParaRPr lang="en-US" sz="2600" smtClean="0">
              <a:solidFill>
                <a:schemeClr val="accent1">
                  <a:lumMod val="50000"/>
                </a:schemeClr>
              </a:solidFill>
              <a:ea typeface="MS Mincho"/>
            </a:endParaRPr>
          </a:p>
          <a:p>
            <a:pPr lvl="1" indent="228600" algn="just">
              <a:lnSpc>
                <a:spcPct val="150000"/>
              </a:lnSpc>
              <a:spcBef>
                <a:spcPts val="600"/>
              </a:spcBef>
              <a:tabLst>
                <a:tab pos="5095875" algn="l"/>
              </a:tabLst>
            </a:pPr>
            <a:r>
              <a:rPr lang="en-US" sz="2600">
                <a:solidFill>
                  <a:schemeClr val="accent1">
                    <a:lumMod val="50000"/>
                  </a:schemeClr>
                </a:solidFill>
                <a:ea typeface="MS Mincho"/>
              </a:rPr>
              <a:t>T</a:t>
            </a:r>
            <a:r>
              <a:rPr lang="vi-VN" sz="2600" smtClean="0">
                <a:solidFill>
                  <a:schemeClr val="accent1">
                    <a:lumMod val="50000"/>
                  </a:schemeClr>
                </a:solidFill>
                <a:ea typeface="MS Mincho"/>
              </a:rPr>
              <a:t>ích </a:t>
            </a:r>
            <a:r>
              <a:rPr lang="vi-VN" sz="2600">
                <a:solidFill>
                  <a:schemeClr val="accent1">
                    <a:lumMod val="50000"/>
                  </a:schemeClr>
                </a:solidFill>
                <a:ea typeface="MS Mincho"/>
              </a:rPr>
              <a:t>hợp công ty vận chuyển trung gian</a:t>
            </a:r>
            <a:r>
              <a:rPr lang="vi-VN" sz="2600">
                <a:solidFill>
                  <a:schemeClr val="accent1">
                    <a:lumMod val="50000"/>
                  </a:schemeClr>
                </a:solidFill>
                <a:ea typeface="MS Mincho"/>
              </a:rPr>
              <a:t>, </a:t>
            </a:r>
            <a:endParaRPr lang="en-US" sz="2600" smtClean="0">
              <a:solidFill>
                <a:schemeClr val="accent1">
                  <a:lumMod val="50000"/>
                </a:schemeClr>
              </a:solidFill>
              <a:ea typeface="MS Mincho"/>
            </a:endParaRPr>
          </a:p>
          <a:p>
            <a:pPr lvl="1" indent="228600" algn="just">
              <a:lnSpc>
                <a:spcPct val="150000"/>
              </a:lnSpc>
              <a:spcBef>
                <a:spcPts val="600"/>
              </a:spcBef>
              <a:tabLst>
                <a:tab pos="5095875" algn="l"/>
              </a:tabLst>
            </a:pPr>
            <a:r>
              <a:rPr lang="en-US" sz="2600">
                <a:solidFill>
                  <a:schemeClr val="accent1">
                    <a:lumMod val="50000"/>
                  </a:schemeClr>
                </a:solidFill>
                <a:ea typeface="MS Mincho"/>
              </a:rPr>
              <a:t>H</a:t>
            </a:r>
            <a:r>
              <a:rPr lang="vi-VN" sz="2600" smtClean="0">
                <a:solidFill>
                  <a:schemeClr val="accent1">
                    <a:lumMod val="50000"/>
                  </a:schemeClr>
                </a:solidFill>
                <a:ea typeface="MS Mincho"/>
              </a:rPr>
              <a:t>ủy </a:t>
            </a:r>
            <a:r>
              <a:rPr lang="vi-VN" sz="2600">
                <a:solidFill>
                  <a:schemeClr val="accent1">
                    <a:lumMod val="50000"/>
                  </a:schemeClr>
                </a:solidFill>
                <a:ea typeface="MS Mincho"/>
              </a:rPr>
              <a:t>đơn hàng sau khi đặt </a:t>
            </a:r>
            <a:r>
              <a:rPr lang="vi-VN" sz="2600">
                <a:solidFill>
                  <a:schemeClr val="accent1">
                    <a:lumMod val="50000"/>
                  </a:schemeClr>
                </a:solidFill>
                <a:ea typeface="MS Mincho"/>
              </a:rPr>
              <a:t>hoặc </a:t>
            </a:r>
            <a:endParaRPr lang="en-US" sz="2600" smtClean="0">
              <a:solidFill>
                <a:schemeClr val="accent1">
                  <a:lumMod val="50000"/>
                </a:schemeClr>
              </a:solidFill>
              <a:ea typeface="MS Mincho"/>
            </a:endParaRPr>
          </a:p>
          <a:p>
            <a:pPr lvl="1" indent="228600" algn="just">
              <a:lnSpc>
                <a:spcPct val="150000"/>
              </a:lnSpc>
              <a:spcBef>
                <a:spcPts val="600"/>
              </a:spcBef>
              <a:tabLst>
                <a:tab pos="5095875" algn="l"/>
              </a:tabLst>
            </a:pPr>
            <a:r>
              <a:rPr lang="en-US" sz="2600">
                <a:solidFill>
                  <a:schemeClr val="accent1">
                    <a:lumMod val="50000"/>
                  </a:schemeClr>
                </a:solidFill>
                <a:ea typeface="MS Mincho"/>
              </a:rPr>
              <a:t>C</a:t>
            </a:r>
            <a:r>
              <a:rPr lang="vi-VN" sz="2600" smtClean="0">
                <a:solidFill>
                  <a:schemeClr val="accent1">
                    <a:lumMod val="50000"/>
                  </a:schemeClr>
                </a:solidFill>
                <a:ea typeface="MS Mincho"/>
              </a:rPr>
              <a:t>ho </a:t>
            </a:r>
            <a:r>
              <a:rPr lang="vi-VN" sz="2600">
                <a:solidFill>
                  <a:schemeClr val="accent1">
                    <a:lumMod val="50000"/>
                  </a:schemeClr>
                </a:solidFill>
                <a:ea typeface="MS Mincho"/>
              </a:rPr>
              <a:t>phép đánh giá người bán và </a:t>
            </a:r>
            <a:r>
              <a:rPr lang="vi-VN" sz="2600">
                <a:solidFill>
                  <a:schemeClr val="accent1">
                    <a:lumMod val="50000"/>
                  </a:schemeClr>
                </a:solidFill>
                <a:ea typeface="MS Mincho"/>
              </a:rPr>
              <a:t>người </a:t>
            </a:r>
            <a:r>
              <a:rPr lang="vi-VN" sz="2600" smtClean="0">
                <a:solidFill>
                  <a:schemeClr val="accent1">
                    <a:lumMod val="50000"/>
                  </a:schemeClr>
                </a:solidFill>
                <a:ea typeface="MS Mincho"/>
              </a:rPr>
              <a:t>mua</a:t>
            </a:r>
            <a:r>
              <a:rPr lang="en-US" sz="2600" smtClean="0">
                <a:solidFill>
                  <a:schemeClr val="accent1">
                    <a:lumMod val="50000"/>
                  </a:schemeClr>
                </a:solidFill>
                <a:ea typeface="MS Mincho"/>
              </a:rPr>
              <a:t> tương ứng</a:t>
            </a:r>
            <a:endParaRPr lang="vi-VN" sz="2600">
              <a:solidFill>
                <a:schemeClr val="accent1">
                  <a:lumMod val="50000"/>
                </a:schemeClr>
              </a:solidFill>
              <a:ea typeface="MS Mincho"/>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29</a:t>
            </a:fld>
            <a:endParaRPr lang="en-US"/>
          </a:p>
        </p:txBody>
      </p:sp>
    </p:spTree>
    <p:extLst>
      <p:ext uri="{BB962C8B-B14F-4D97-AF65-F5344CB8AC3E}">
        <p14:creationId xmlns:p14="http://schemas.microsoft.com/office/powerpoint/2010/main" val="23097811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DÀN BÀI</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pPr marL="514350" indent="-514350">
              <a:buFont typeface="+mj-lt"/>
              <a:buAutoNum type="arabicPeriod"/>
            </a:pPr>
            <a:r>
              <a:rPr lang="en-US" sz="2600" smtClean="0">
                <a:solidFill>
                  <a:schemeClr val="tx1"/>
                </a:solidFill>
                <a:latin typeface="Arial" panose="020B0604020202020204" pitchFamily="34" charset="0"/>
                <a:cs typeface="Arial" panose="020B0604020202020204" pitchFamily="34" charset="0"/>
              </a:rPr>
              <a:t>Giới thiệu</a:t>
            </a:r>
          </a:p>
          <a:p>
            <a:pPr marL="514350" indent="-514350">
              <a:buFont typeface="+mj-lt"/>
              <a:buAutoNum type="arabicPeriod"/>
            </a:pPr>
            <a:r>
              <a:rPr lang="en-US" sz="2600" smtClean="0">
                <a:solidFill>
                  <a:schemeClr val="tx1"/>
                </a:solidFill>
                <a:latin typeface="Arial" panose="020B0604020202020204" pitchFamily="34" charset="0"/>
                <a:cs typeface="Arial" panose="020B0604020202020204" pitchFamily="34" charset="0"/>
              </a:rPr>
              <a:t>Thiết kế hệ thống</a:t>
            </a:r>
            <a:endParaRPr lang="en-US" sz="2600" smtClean="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US" sz="2600" smtClean="0">
                <a:solidFill>
                  <a:schemeClr val="tx1"/>
                </a:solidFill>
                <a:latin typeface="Arial" panose="020B0604020202020204" pitchFamily="34" charset="0"/>
                <a:cs typeface="Arial" panose="020B0604020202020204" pitchFamily="34" charset="0"/>
              </a:rPr>
              <a:t>Tình hình hiện tại</a:t>
            </a:r>
            <a:endParaRPr lang="en-US" sz="2600" smtClean="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US" sz="2600" smtClean="0">
                <a:solidFill>
                  <a:schemeClr val="tx1"/>
                </a:solidFill>
                <a:latin typeface="Arial" panose="020B0604020202020204" pitchFamily="34" charset="0"/>
                <a:cs typeface="Arial" panose="020B0604020202020204" pitchFamily="34" charset="0"/>
              </a:rPr>
              <a:t>Biện pháp đề nghị</a:t>
            </a:r>
            <a:endParaRPr lang="en-US" sz="2600" smtClean="0">
              <a:solidFill>
                <a:schemeClr val="tx1"/>
              </a:solidFill>
              <a:latin typeface="Arial" panose="020B0604020202020204" pitchFamily="34" charset="0"/>
              <a:cs typeface="Arial" panose="020B0604020202020204" pitchFamily="34" charset="0"/>
            </a:endParaRPr>
          </a:p>
          <a:p>
            <a:pPr marL="514350" indent="-514350">
              <a:buFont typeface="+mj-lt"/>
              <a:buAutoNum type="arabicPeriod"/>
            </a:pPr>
            <a:r>
              <a:rPr lang="en-US" sz="2600" smtClean="0">
                <a:solidFill>
                  <a:schemeClr val="tx1"/>
                </a:solidFill>
                <a:latin typeface="Arial" panose="020B0604020202020204" pitchFamily="34" charset="0"/>
                <a:cs typeface="Arial" panose="020B0604020202020204" pitchFamily="34" charset="0"/>
              </a:rPr>
              <a:t>Kết luận và Hướng phát triển</a:t>
            </a:r>
            <a:endParaRPr lang="en-US" sz="2600" smtClean="0">
              <a:solidFill>
                <a:schemeClr val="tx1"/>
              </a:solidFill>
              <a:latin typeface="Arial" panose="020B0604020202020204" pitchFamily="34" charset="0"/>
              <a:cs typeface="Arial" panose="020B0604020202020204" pitchFamily="34" charset="0"/>
            </a:endParaRPr>
          </a:p>
          <a:p>
            <a:endParaRPr lang="en-US" smtClean="0"/>
          </a:p>
          <a:p>
            <a:endParaRPr lang="en-US"/>
          </a:p>
        </p:txBody>
      </p:sp>
      <p:sp>
        <p:nvSpPr>
          <p:cNvPr id="4" name="Slide Number Placeholder 3"/>
          <p:cNvSpPr>
            <a:spLocks noGrp="1"/>
          </p:cNvSpPr>
          <p:nvPr>
            <p:ph type="sldNum" sz="quarter" idx="12"/>
          </p:nvPr>
        </p:nvSpPr>
        <p:spPr/>
        <p:txBody>
          <a:bodyPr/>
          <a:lstStyle/>
          <a:p>
            <a:fld id="{D48CC08C-E121-429E-ADA3-01BB8B38888C}" type="slidenum">
              <a:rPr lang="en-US" smtClean="0"/>
              <a:t>3</a:t>
            </a:fld>
            <a:endParaRPr lang="en-US"/>
          </a:p>
        </p:txBody>
      </p:sp>
    </p:spTree>
    <p:extLst>
      <p:ext uri="{BB962C8B-B14F-4D97-AF65-F5344CB8AC3E}">
        <p14:creationId xmlns:p14="http://schemas.microsoft.com/office/powerpoint/2010/main" val="16583868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smtClean="0">
                <a:latin typeface="Arial" panose="020B0604020202020204" pitchFamily="34" charset="0"/>
                <a:cs typeface="Arial" panose="020B0604020202020204" pitchFamily="34" charset="0"/>
              </a:rPr>
              <a:t>DEMO</a:t>
            </a:r>
            <a:endParaRPr lang="en-US" sz="8000" b="1">
              <a:latin typeface="Arial" panose="020B0604020202020204" pitchFamily="34" charset="0"/>
              <a:cs typeface="Arial" panose="020B0604020202020204" pitchFamily="34" charset="0"/>
            </a:endParaRPr>
          </a:p>
        </p:txBody>
      </p:sp>
      <p:sp>
        <p:nvSpPr>
          <p:cNvPr id="4" name="Subtitle 3"/>
          <p:cNvSpPr>
            <a:spLocks noGrp="1"/>
          </p:cNvSpPr>
          <p:nvPr>
            <p:ph type="subTitle" idx="1"/>
          </p:nvPr>
        </p:nvSpPr>
        <p:spPr>
          <a:xfrm>
            <a:off x="581194" y="3419677"/>
            <a:ext cx="10993546" cy="2489510"/>
          </a:xfrm>
        </p:spPr>
        <p:txBody>
          <a:bodyPr>
            <a:normAutofit fontScale="92500" lnSpcReduction="10000"/>
          </a:bodyPr>
          <a:lstStyle/>
          <a:p>
            <a:pPr marL="342900" indent="-342900">
              <a:buFont typeface="+mj-lt"/>
              <a:buAutoNum type="arabicPeriod"/>
            </a:pPr>
            <a:r>
              <a:rPr lang="en-US" smtClean="0"/>
              <a:t>Tìm kiếm &gt; lọc sách &gt; mua sách</a:t>
            </a:r>
          </a:p>
          <a:p>
            <a:pPr marL="342900" indent="-342900">
              <a:buFont typeface="+mj-lt"/>
              <a:buAutoNum type="arabicPeriod"/>
            </a:pPr>
            <a:r>
              <a:rPr lang="en-US" smtClean="0"/>
              <a:t>Tạo tài khoản &gt; quên mật khẩu &gt; đăng nhập &gt; đổi mật khẩu</a:t>
            </a:r>
          </a:p>
          <a:p>
            <a:pPr marL="342900" indent="-342900">
              <a:buFont typeface="+mj-lt"/>
              <a:buAutoNum type="arabicPeriod"/>
            </a:pPr>
            <a:r>
              <a:rPr lang="en-US" smtClean="0"/>
              <a:t>Thêm sách &gt; tìm kiếm sách đã thêm &gt; AMDIN CHỈNH SỬA VÀ duyệt sách &gt; tìm kiếm sách sau khi duyệt</a:t>
            </a:r>
          </a:p>
          <a:p>
            <a:pPr marL="342900" indent="-342900">
              <a:buFont typeface="+mj-lt"/>
              <a:buAutoNum type="arabicPeriod"/>
            </a:pPr>
            <a:r>
              <a:rPr lang="en-US" smtClean="0"/>
              <a:t>Thêm bài viết &gt; tìm kiếm bài viết đã thêm &gt; ADMIN CHỈNH SỬA VÀ duyệt bài viết &gt; tìm kiếm bài viết sau khi duyệt</a:t>
            </a:r>
          </a:p>
          <a:p>
            <a:pPr marL="342900" indent="-342900">
              <a:buFont typeface="+mj-lt"/>
              <a:buAutoNum type="arabicPeriod"/>
            </a:pPr>
            <a:r>
              <a:rPr lang="en-US" smtClean="0"/>
              <a:t>Mua sách &gt; kiểm tra email thông báo &gt; kiểm tra đơn hàng mua </a:t>
            </a:r>
          </a:p>
          <a:p>
            <a:pPr marL="342900" indent="-342900">
              <a:buFont typeface="+mj-lt"/>
              <a:buAutoNum type="arabicPeriod"/>
            </a:pPr>
            <a:r>
              <a:rPr lang="en-US" smtClean="0"/>
              <a:t>Kiểm tra email thông báo &gt; kiểm tra đơn hàng bán</a:t>
            </a:r>
          </a:p>
          <a:p>
            <a:pPr marL="342900" indent="-342900">
              <a:buFont typeface="+mj-lt"/>
              <a:buAutoNum type="arabicPeriod"/>
            </a:pPr>
            <a:r>
              <a:rPr lang="en-US" smtClean="0"/>
              <a:t>Admin theo dõi đơn hàng mua và bán</a:t>
            </a:r>
            <a:endParaRPr lang="en-US"/>
          </a:p>
        </p:txBody>
      </p:sp>
    </p:spTree>
    <p:extLst>
      <p:ext uri="{BB962C8B-B14F-4D97-AF65-F5344CB8AC3E}">
        <p14:creationId xmlns:p14="http://schemas.microsoft.com/office/powerpoint/2010/main" val="13286715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558300" y="5956137"/>
            <a:ext cx="1052510" cy="1531847"/>
          </a:xfrm>
        </p:spPr>
        <p:txBody>
          <a:bodyPr/>
          <a:lstStyle/>
          <a:p>
            <a:fld id="{D48CC08C-E121-429E-ADA3-01BB8B38888C}" type="slidenum">
              <a:rPr lang="en-US" smtClean="0">
                <a:solidFill>
                  <a:schemeClr val="accent1">
                    <a:lumMod val="75000"/>
                  </a:schemeClr>
                </a:solidFill>
              </a:rPr>
              <a:t>31</a:t>
            </a:fld>
            <a:endParaRPr lang="en-US">
              <a:solidFill>
                <a:schemeClr val="accent1">
                  <a:lumMod val="75000"/>
                </a:schemeClr>
              </a:solidFill>
            </a:endParaRPr>
          </a:p>
        </p:txBody>
      </p:sp>
      <p:sp>
        <p:nvSpPr>
          <p:cNvPr id="7" name="Title 8"/>
          <p:cNvSpPr txBox="1">
            <a:spLocks/>
          </p:cNvSpPr>
          <p:nvPr/>
        </p:nvSpPr>
        <p:spPr>
          <a:xfrm>
            <a:off x="581192" y="702156"/>
            <a:ext cx="11029616" cy="425330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4000" b="1" smtClean="0">
              <a:solidFill>
                <a:schemeClr val="accent1">
                  <a:lumMod val="75000"/>
                </a:schemeClr>
              </a:solidFill>
              <a:latin typeface="Arial" panose="020B0604020202020204" pitchFamily="34" charset="0"/>
              <a:cs typeface="Arial" panose="020B0604020202020204" pitchFamily="34" charset="0"/>
            </a:endParaRPr>
          </a:p>
          <a:p>
            <a:pPr algn="ctr"/>
            <a:endParaRPr lang="en-US" sz="4000" b="1">
              <a:solidFill>
                <a:schemeClr val="accent1">
                  <a:lumMod val="75000"/>
                </a:schemeClr>
              </a:solidFill>
              <a:latin typeface="Arial" panose="020B0604020202020204" pitchFamily="34" charset="0"/>
              <a:cs typeface="Arial" panose="020B0604020202020204" pitchFamily="34" charset="0"/>
            </a:endParaRPr>
          </a:p>
          <a:p>
            <a:pPr algn="ctr"/>
            <a:endParaRPr lang="en-US" sz="4000" b="1" smtClean="0">
              <a:solidFill>
                <a:schemeClr val="accent1">
                  <a:lumMod val="75000"/>
                </a:schemeClr>
              </a:solidFill>
              <a:latin typeface="Arial" panose="020B0604020202020204" pitchFamily="34" charset="0"/>
              <a:cs typeface="Arial" panose="020B0604020202020204" pitchFamily="34" charset="0"/>
            </a:endParaRPr>
          </a:p>
          <a:p>
            <a:pPr algn="ctr"/>
            <a:r>
              <a:rPr lang="en-US" sz="4500" b="1" smtClean="0">
                <a:solidFill>
                  <a:schemeClr val="accent1">
                    <a:lumMod val="75000"/>
                  </a:schemeClr>
                </a:solidFill>
                <a:latin typeface="Arial" panose="020B0604020202020204" pitchFamily="34" charset="0"/>
                <a:cs typeface="Arial" panose="020B0604020202020204" pitchFamily="34" charset="0"/>
              </a:rPr>
              <a:t>XIN CẢM ƠN SỰ CHÚ Ý THEO DÕI</a:t>
            </a:r>
            <a:br>
              <a:rPr lang="en-US" sz="4500" b="1" smtClean="0">
                <a:solidFill>
                  <a:schemeClr val="accent1">
                    <a:lumMod val="75000"/>
                  </a:schemeClr>
                </a:solidFill>
                <a:latin typeface="Arial" panose="020B0604020202020204" pitchFamily="34" charset="0"/>
                <a:cs typeface="Arial" panose="020B0604020202020204" pitchFamily="34" charset="0"/>
              </a:rPr>
            </a:br>
            <a:r>
              <a:rPr lang="en-US" sz="4500" b="1" smtClean="0">
                <a:solidFill>
                  <a:schemeClr val="accent1">
                    <a:lumMod val="75000"/>
                  </a:schemeClr>
                </a:solidFill>
                <a:latin typeface="Arial" panose="020B0604020202020204" pitchFamily="34" charset="0"/>
                <a:cs typeface="Arial" panose="020B0604020202020204" pitchFamily="34" charset="0"/>
              </a:rPr>
              <a:t>CỦA THẦY VÀ CÁC BẠN</a:t>
            </a:r>
            <a:endParaRPr lang="en-US" sz="4500" b="1">
              <a:solidFill>
                <a:schemeClr val="accent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1950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1. GIỚI THIỆU</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Nhu cầu trao đổi sách</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4</a:t>
            </a:fld>
            <a:endParaRPr lang="en-US"/>
          </a:p>
        </p:txBody>
      </p:sp>
      <p:sp>
        <p:nvSpPr>
          <p:cNvPr id="6" name="Rectangle 5"/>
          <p:cNvSpPr/>
          <p:nvPr/>
        </p:nvSpPr>
        <p:spPr>
          <a:xfrm>
            <a:off x="5691790" y="2967667"/>
            <a:ext cx="6096000" cy="3354765"/>
          </a:xfrm>
          <a:prstGeom prst="rect">
            <a:avLst/>
          </a:prstGeom>
        </p:spPr>
        <p:txBody>
          <a:bodyPr>
            <a:spAutoFit/>
          </a:bodyPr>
          <a:lstStyle/>
          <a:p>
            <a:pPr marL="285750" indent="-285750">
              <a:spcBef>
                <a:spcPts val="600"/>
              </a:spcBef>
              <a:spcAft>
                <a:spcPts val="600"/>
              </a:spcAft>
              <a:buFont typeface="Arial" panose="020B0604020202020204" pitchFamily="34" charset="0"/>
              <a:buChar char="•"/>
            </a:pPr>
            <a:r>
              <a:rPr lang="en-US" sz="2000" smtClean="0"/>
              <a:t>Sự phát triển nhanh chóng của tri thức</a:t>
            </a:r>
          </a:p>
          <a:p>
            <a:pPr marL="285750" indent="-285750">
              <a:spcBef>
                <a:spcPts val="600"/>
              </a:spcBef>
              <a:spcAft>
                <a:spcPts val="600"/>
              </a:spcAft>
              <a:buFont typeface="Arial" panose="020B0604020202020204" pitchFamily="34" charset="0"/>
              <a:buChar char="•"/>
            </a:pPr>
            <a:r>
              <a:rPr lang="en-US" sz="2000" smtClean="0"/>
              <a:t>Nhu cầu đọc tăng cao</a:t>
            </a:r>
          </a:p>
          <a:p>
            <a:pPr marL="285750" indent="-285750">
              <a:spcBef>
                <a:spcPts val="600"/>
              </a:spcBef>
              <a:spcAft>
                <a:spcPts val="600"/>
              </a:spcAft>
              <a:buFont typeface="Arial" panose="020B0604020202020204" pitchFamily="34" charset="0"/>
              <a:buChar char="•"/>
            </a:pPr>
            <a:r>
              <a:rPr lang="en-US" sz="2000" smtClean="0"/>
              <a:t>Sách không dùng đến của người này những là sách mới đối với người khác</a:t>
            </a:r>
          </a:p>
          <a:p>
            <a:pPr marL="285750" lvl="1" indent="-285750">
              <a:spcBef>
                <a:spcPts val="600"/>
              </a:spcBef>
              <a:spcAft>
                <a:spcPts val="600"/>
              </a:spcAft>
              <a:buFont typeface="Arial" panose="020B0604020202020204" pitchFamily="34" charset="0"/>
              <a:buChar char="•"/>
            </a:pPr>
            <a:r>
              <a:rPr lang="en-US" sz="2000" smtClean="0"/>
              <a:t>Trao đổi sách =&gt; Lan </a:t>
            </a:r>
            <a:r>
              <a:rPr lang="en-US" sz="2000"/>
              <a:t>tỏa tri </a:t>
            </a:r>
            <a:r>
              <a:rPr lang="en-US" sz="2000"/>
              <a:t>thức </a:t>
            </a:r>
            <a:r>
              <a:rPr lang="en-US" sz="2000" smtClean="0"/>
              <a:t>cũng như </a:t>
            </a:r>
            <a:r>
              <a:rPr lang="en-US" sz="2000"/>
              <a:t>văn hóa đọc đến với cộng đồng</a:t>
            </a:r>
          </a:p>
          <a:p>
            <a:pPr marL="285750" indent="-285750">
              <a:spcBef>
                <a:spcPts val="600"/>
              </a:spcBef>
              <a:spcAft>
                <a:spcPts val="600"/>
              </a:spcAft>
              <a:buFont typeface="Arial" panose="020B0604020202020204" pitchFamily="34" charset="0"/>
              <a:buChar char="•"/>
            </a:pPr>
            <a:endParaRPr lang="en-US" sz="2400" smtClean="0"/>
          </a:p>
          <a:p>
            <a:pPr marL="285750" indent="-285750">
              <a:spcBef>
                <a:spcPts val="600"/>
              </a:spcBef>
              <a:spcAft>
                <a:spcPts val="600"/>
              </a:spcAft>
              <a:buFont typeface="Arial" panose="020B0604020202020204" pitchFamily="34" charset="0"/>
              <a:buChar char="•"/>
            </a:pPr>
            <a:endParaRPr lang="vi-VN"/>
          </a:p>
        </p:txBody>
      </p:sp>
      <p:pic>
        <p:nvPicPr>
          <p:cNvPr id="3074" name="Picture 2" descr="Káº¿t quáº£ hÃ¬nh áº£nh cho boo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93" y="2942062"/>
            <a:ext cx="47625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328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1. GIỚI THIỆU</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Dự án Ourbooks</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5</a:t>
            </a:fld>
            <a:endParaRPr lang="en-US"/>
          </a:p>
        </p:txBody>
      </p:sp>
      <p:sp>
        <p:nvSpPr>
          <p:cNvPr id="6" name="Rectangle 5"/>
          <p:cNvSpPr/>
          <p:nvPr/>
        </p:nvSpPr>
        <p:spPr>
          <a:xfrm>
            <a:off x="717755" y="2866975"/>
            <a:ext cx="5614219" cy="255454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smtClean="0"/>
              <a:t>Front-end: HTML, CSS, JavaScript</a:t>
            </a:r>
          </a:p>
          <a:p>
            <a:pPr marL="285750" indent="-285750">
              <a:spcBef>
                <a:spcPts val="600"/>
              </a:spcBef>
              <a:spcAft>
                <a:spcPts val="600"/>
              </a:spcAft>
              <a:buFont typeface="Arial" panose="020B0604020202020204" pitchFamily="34" charset="0"/>
              <a:buChar char="•"/>
            </a:pPr>
            <a:r>
              <a:rPr lang="en-US" sz="2000" smtClean="0"/>
              <a:t>Back-end: PHP</a:t>
            </a:r>
          </a:p>
          <a:p>
            <a:pPr marL="285750" indent="-285750">
              <a:spcBef>
                <a:spcPts val="600"/>
              </a:spcBef>
              <a:spcAft>
                <a:spcPts val="600"/>
              </a:spcAft>
              <a:buFont typeface="Arial" panose="020B0604020202020204" pitchFamily="34" charset="0"/>
              <a:buChar char="•"/>
            </a:pPr>
            <a:r>
              <a:rPr lang="en-US" sz="2000" smtClean="0"/>
              <a:t>Mục tiêu:</a:t>
            </a:r>
          </a:p>
          <a:p>
            <a:pPr marL="742950" lvl="1" indent="-285750">
              <a:spcBef>
                <a:spcPts val="600"/>
              </a:spcBef>
              <a:spcAft>
                <a:spcPts val="600"/>
              </a:spcAft>
              <a:buFont typeface="Arial" panose="020B0604020202020204" pitchFamily="34" charset="0"/>
              <a:buChar char="•"/>
            </a:pPr>
            <a:r>
              <a:rPr lang="en-US" sz="2000" smtClean="0"/>
              <a:t>Trao đổi sách với chi phí hợp lý</a:t>
            </a:r>
          </a:p>
          <a:p>
            <a:pPr marL="742950" lvl="1" indent="-285750">
              <a:spcBef>
                <a:spcPts val="600"/>
              </a:spcBef>
              <a:spcAft>
                <a:spcPts val="600"/>
              </a:spcAft>
              <a:buFont typeface="Arial" panose="020B0604020202020204" pitchFamily="34" charset="0"/>
              <a:buChar char="•"/>
            </a:pPr>
            <a:r>
              <a:rPr lang="en-US" sz="2000" smtClean="0"/>
              <a:t>Chia sẻ nội dung và cảm nhận sau khi đọc sách</a:t>
            </a:r>
          </a:p>
        </p:txBody>
      </p:sp>
      <p:pic>
        <p:nvPicPr>
          <p:cNvPr id="11" name="Picture 10"/>
          <p:cNvPicPr>
            <a:picLocks noChangeAspect="1"/>
          </p:cNvPicPr>
          <p:nvPr/>
        </p:nvPicPr>
        <p:blipFill>
          <a:blip r:embed="rId2"/>
          <a:stretch>
            <a:fillRect/>
          </a:stretch>
        </p:blipFill>
        <p:spPr>
          <a:xfrm>
            <a:off x="7393204" y="2136936"/>
            <a:ext cx="3056941" cy="4439965"/>
          </a:xfrm>
          <a:prstGeom prst="rect">
            <a:avLst/>
          </a:prstGeom>
        </p:spPr>
      </p:pic>
    </p:spTree>
    <p:extLst>
      <p:ext uri="{BB962C8B-B14F-4D97-AF65-F5344CB8AC3E}">
        <p14:creationId xmlns:p14="http://schemas.microsoft.com/office/powerpoint/2010/main" val="27553154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a:t>
            </a:r>
            <a:r>
              <a:rPr lang="en-US" sz="4800" b="1" smtClean="0">
                <a:latin typeface="Arial" panose="020B0604020202020204" pitchFamily="34" charset="0"/>
                <a:cs typeface="Arial" panose="020B0604020202020204" pitchFamily="34" charset="0"/>
              </a:rPr>
              <a:t>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Yêu cầu chức năng</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6</a:t>
            </a:fld>
            <a:endParaRPr lang="en-US"/>
          </a:p>
        </p:txBody>
      </p:sp>
      <p:sp>
        <p:nvSpPr>
          <p:cNvPr id="6" name="Rectangle 5"/>
          <p:cNvSpPr/>
          <p:nvPr/>
        </p:nvSpPr>
        <p:spPr>
          <a:xfrm>
            <a:off x="717755" y="2866975"/>
            <a:ext cx="6096000" cy="3385542"/>
          </a:xfrm>
          <a:prstGeom prst="rect">
            <a:avLst/>
          </a:prstGeom>
        </p:spPr>
        <p:txBody>
          <a:bodyPr>
            <a:spAutoFit/>
          </a:bodyPr>
          <a:lstStyle/>
          <a:p>
            <a:pPr marL="285750" indent="-285750">
              <a:spcBef>
                <a:spcPts val="600"/>
              </a:spcBef>
              <a:spcAft>
                <a:spcPts val="600"/>
              </a:spcAft>
              <a:buFont typeface="Arial" panose="020B0604020202020204" pitchFamily="34" charset="0"/>
              <a:buChar char="•"/>
            </a:pPr>
            <a:r>
              <a:rPr lang="vi-VN"/>
              <a:t>Tạo tài khoản</a:t>
            </a:r>
          </a:p>
          <a:p>
            <a:pPr marL="285750" indent="-285750">
              <a:spcBef>
                <a:spcPts val="600"/>
              </a:spcBef>
              <a:spcAft>
                <a:spcPts val="600"/>
              </a:spcAft>
              <a:buFont typeface="Arial" panose="020B0604020202020204" pitchFamily="34" charset="0"/>
              <a:buChar char="•"/>
            </a:pPr>
            <a:r>
              <a:rPr lang="vi-VN"/>
              <a:t>Quên mật khẩu</a:t>
            </a:r>
          </a:p>
          <a:p>
            <a:pPr marL="285750" indent="-285750">
              <a:spcBef>
                <a:spcPts val="600"/>
              </a:spcBef>
              <a:spcAft>
                <a:spcPts val="600"/>
              </a:spcAft>
              <a:buFont typeface="Arial" panose="020B0604020202020204" pitchFamily="34" charset="0"/>
              <a:buChar char="•"/>
            </a:pPr>
            <a:r>
              <a:rPr lang="vi-VN"/>
              <a:t>Chỉnh sửa thông tin cá nhân</a:t>
            </a:r>
          </a:p>
          <a:p>
            <a:pPr marL="285750" indent="-285750">
              <a:spcBef>
                <a:spcPts val="600"/>
              </a:spcBef>
              <a:spcAft>
                <a:spcPts val="600"/>
              </a:spcAft>
              <a:buFont typeface="Arial" panose="020B0604020202020204" pitchFamily="34" charset="0"/>
              <a:buChar char="•"/>
            </a:pPr>
            <a:r>
              <a:rPr lang="vi-VN"/>
              <a:t>Khôi phục mật khẩu</a:t>
            </a:r>
          </a:p>
          <a:p>
            <a:pPr marL="285750" indent="-285750">
              <a:spcBef>
                <a:spcPts val="600"/>
              </a:spcBef>
              <a:spcAft>
                <a:spcPts val="600"/>
              </a:spcAft>
              <a:buFont typeface="Arial" panose="020B0604020202020204" pitchFamily="34" charset="0"/>
              <a:buChar char="•"/>
            </a:pPr>
            <a:r>
              <a:rPr lang="vi-VN"/>
              <a:t>Duyệt sách và hiển thị danh sách sách </a:t>
            </a:r>
          </a:p>
          <a:p>
            <a:pPr marL="285750" indent="-285750">
              <a:spcBef>
                <a:spcPts val="600"/>
              </a:spcBef>
              <a:spcAft>
                <a:spcPts val="600"/>
              </a:spcAft>
              <a:buFont typeface="Arial" panose="020B0604020202020204" pitchFamily="34" charset="0"/>
              <a:buChar char="•"/>
            </a:pPr>
            <a:r>
              <a:rPr lang="vi-VN"/>
              <a:t>Xem chi tiết thông tin về một quyển sách</a:t>
            </a:r>
          </a:p>
          <a:p>
            <a:pPr marL="285750" indent="-285750">
              <a:spcBef>
                <a:spcPts val="600"/>
              </a:spcBef>
              <a:spcAft>
                <a:spcPts val="600"/>
              </a:spcAft>
              <a:buFont typeface="Arial" panose="020B0604020202020204" pitchFamily="34" charset="0"/>
              <a:buChar char="•"/>
            </a:pPr>
            <a:r>
              <a:rPr lang="vi-VN"/>
              <a:t>Duyệt bài viết và hiển thị danh sách bài viết</a:t>
            </a:r>
          </a:p>
          <a:p>
            <a:pPr marL="285750" indent="-285750">
              <a:spcBef>
                <a:spcPts val="600"/>
              </a:spcBef>
              <a:spcAft>
                <a:spcPts val="600"/>
              </a:spcAft>
              <a:buFont typeface="Arial" panose="020B0604020202020204" pitchFamily="34" charset="0"/>
              <a:buChar char="•"/>
            </a:pPr>
            <a:r>
              <a:rPr lang="vi-VN"/>
              <a:t>Xem chi tiết thông tin về một </a:t>
            </a:r>
            <a:r>
              <a:rPr lang="vi-VN"/>
              <a:t>bài </a:t>
            </a:r>
            <a:r>
              <a:rPr lang="vi-VN" smtClean="0"/>
              <a:t>viết</a:t>
            </a:r>
            <a:endParaRPr lang="vi-VN"/>
          </a:p>
        </p:txBody>
      </p:sp>
      <p:sp>
        <p:nvSpPr>
          <p:cNvPr id="8" name="Rectangle 7"/>
          <p:cNvSpPr/>
          <p:nvPr/>
        </p:nvSpPr>
        <p:spPr>
          <a:xfrm>
            <a:off x="6810704" y="2935801"/>
            <a:ext cx="3858172" cy="381642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vi-VN"/>
              <a:t>Tìm kiếm theo tên sách</a:t>
            </a:r>
          </a:p>
          <a:p>
            <a:pPr marL="285750" indent="-285750">
              <a:spcBef>
                <a:spcPts val="600"/>
              </a:spcBef>
              <a:spcAft>
                <a:spcPts val="600"/>
              </a:spcAft>
              <a:buFont typeface="Arial" panose="020B0604020202020204" pitchFamily="34" charset="0"/>
              <a:buChar char="•"/>
            </a:pPr>
            <a:r>
              <a:rPr lang="vi-VN"/>
              <a:t>Lọc sách theo thể loại</a:t>
            </a:r>
          </a:p>
          <a:p>
            <a:pPr marL="285750" indent="-285750">
              <a:spcBef>
                <a:spcPts val="600"/>
              </a:spcBef>
              <a:spcAft>
                <a:spcPts val="600"/>
              </a:spcAft>
              <a:buFont typeface="Arial" panose="020B0604020202020204" pitchFamily="34" charset="0"/>
              <a:buChar char="•"/>
            </a:pPr>
            <a:r>
              <a:rPr lang="vi-VN"/>
              <a:t>Thanh toán hóa đơn mua hàng</a:t>
            </a:r>
          </a:p>
          <a:p>
            <a:pPr marL="285750" indent="-285750">
              <a:spcBef>
                <a:spcPts val="600"/>
              </a:spcBef>
              <a:spcAft>
                <a:spcPts val="600"/>
              </a:spcAft>
              <a:buFont typeface="Arial" panose="020B0604020202020204" pitchFamily="34" charset="0"/>
              <a:buChar char="•"/>
            </a:pPr>
            <a:r>
              <a:rPr lang="vi-VN"/>
              <a:t>Thêm sách</a:t>
            </a:r>
          </a:p>
          <a:p>
            <a:pPr marL="285750" indent="-285750">
              <a:spcBef>
                <a:spcPts val="600"/>
              </a:spcBef>
              <a:spcAft>
                <a:spcPts val="600"/>
              </a:spcAft>
              <a:buFont typeface="Arial" panose="020B0604020202020204" pitchFamily="34" charset="0"/>
              <a:buChar char="•"/>
            </a:pPr>
            <a:r>
              <a:rPr lang="vi-VN"/>
              <a:t>Chỉnh sửa các sách đã đăng</a:t>
            </a:r>
          </a:p>
          <a:p>
            <a:pPr marL="285750" indent="-285750">
              <a:spcBef>
                <a:spcPts val="600"/>
              </a:spcBef>
              <a:spcAft>
                <a:spcPts val="600"/>
              </a:spcAft>
              <a:buFont typeface="Arial" panose="020B0604020202020204" pitchFamily="34" charset="0"/>
              <a:buChar char="•"/>
            </a:pPr>
            <a:r>
              <a:rPr lang="vi-VN"/>
              <a:t>Thêm bài viết</a:t>
            </a:r>
          </a:p>
          <a:p>
            <a:pPr marL="285750" indent="-285750">
              <a:spcBef>
                <a:spcPts val="600"/>
              </a:spcBef>
              <a:spcAft>
                <a:spcPts val="600"/>
              </a:spcAft>
              <a:buFont typeface="Arial" panose="020B0604020202020204" pitchFamily="34" charset="0"/>
              <a:buChar char="•"/>
            </a:pPr>
            <a:r>
              <a:rPr lang="vi-VN"/>
              <a:t>Chỉnh sửa các bài viết đã đăng</a:t>
            </a:r>
          </a:p>
          <a:p>
            <a:pPr marL="285750" indent="-285750">
              <a:spcBef>
                <a:spcPts val="600"/>
              </a:spcBef>
              <a:spcAft>
                <a:spcPts val="600"/>
              </a:spcAft>
              <a:buFont typeface="Arial" panose="020B0604020202020204" pitchFamily="34" charset="0"/>
              <a:buChar char="•"/>
            </a:pPr>
            <a:r>
              <a:rPr lang="vi-VN"/>
              <a:t>Theo dõi </a:t>
            </a:r>
            <a:r>
              <a:rPr lang="vi-VN"/>
              <a:t>đơn </a:t>
            </a:r>
            <a:r>
              <a:rPr lang="vi-VN" smtClean="0"/>
              <a:t>hàng</a:t>
            </a:r>
            <a:r>
              <a:rPr lang="en-US" smtClean="0"/>
              <a:t> mua và</a:t>
            </a:r>
            <a:r>
              <a:rPr lang="vi-VN" smtClean="0"/>
              <a:t> </a:t>
            </a:r>
            <a:r>
              <a:rPr lang="vi-VN"/>
              <a:t>bán </a:t>
            </a:r>
          </a:p>
          <a:p>
            <a:pPr>
              <a:spcBef>
                <a:spcPts val="600"/>
              </a:spcBef>
              <a:spcAft>
                <a:spcPts val="600"/>
              </a:spcAft>
            </a:pPr>
            <a:endParaRPr lang="vi-VN"/>
          </a:p>
        </p:txBody>
      </p:sp>
    </p:spTree>
    <p:extLst>
      <p:ext uri="{BB962C8B-B14F-4D97-AF65-F5344CB8AC3E}">
        <p14:creationId xmlns:p14="http://schemas.microsoft.com/office/powerpoint/2010/main" val="42022525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Yêu cầu phi chức năng</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7</a:t>
            </a:fld>
            <a:endParaRPr lang="en-US"/>
          </a:p>
        </p:txBody>
      </p:sp>
      <p:sp>
        <p:nvSpPr>
          <p:cNvPr id="6" name="Rectangle 5"/>
          <p:cNvSpPr/>
          <p:nvPr/>
        </p:nvSpPr>
        <p:spPr>
          <a:xfrm>
            <a:off x="717755" y="2866975"/>
            <a:ext cx="9910916" cy="280076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a:t>Trang web chạy tốt trên các trình duyệt khác nhau Chrome 72.</a:t>
            </a:r>
          </a:p>
          <a:p>
            <a:pPr marL="285750" indent="-285750">
              <a:spcBef>
                <a:spcPts val="600"/>
              </a:spcBef>
              <a:spcAft>
                <a:spcPts val="600"/>
              </a:spcAft>
              <a:buFont typeface="Arial" panose="020B0604020202020204" pitchFamily="34" charset="0"/>
              <a:buChar char="•"/>
            </a:pPr>
            <a:r>
              <a:rPr lang="en-US"/>
              <a:t>Giới hạn độ dài mô tả sách tối thiểu 50 từ. </a:t>
            </a:r>
          </a:p>
          <a:p>
            <a:pPr marL="285750" indent="-285750">
              <a:spcBef>
                <a:spcPts val="600"/>
              </a:spcBef>
              <a:spcAft>
                <a:spcPts val="600"/>
              </a:spcAft>
              <a:buFont typeface="Arial" panose="020B0604020202020204" pitchFamily="34" charset="0"/>
              <a:buChar char="•"/>
            </a:pPr>
            <a:r>
              <a:rPr lang="en-US"/>
              <a:t>Giới hạn độ dài mô tả bài viết tối thiểu 100 từ.</a:t>
            </a:r>
          </a:p>
          <a:p>
            <a:pPr marL="285750" indent="-285750">
              <a:spcBef>
                <a:spcPts val="600"/>
              </a:spcBef>
              <a:spcAft>
                <a:spcPts val="600"/>
              </a:spcAft>
              <a:buFont typeface="Arial" panose="020B0604020202020204" pitchFamily="34" charset="0"/>
              <a:buChar char="•"/>
            </a:pPr>
            <a:r>
              <a:rPr lang="en-US"/>
              <a:t>Danh sách sản phẩm mà người dùng có thể xem chỉ chứa tối đa 12 sản phẩm, người dùng có thể nhấn nút để hiển thị thêm sản phẩm.</a:t>
            </a:r>
          </a:p>
          <a:p>
            <a:pPr marL="285750" indent="-285750">
              <a:spcBef>
                <a:spcPts val="600"/>
              </a:spcBef>
              <a:spcAft>
                <a:spcPts val="600"/>
              </a:spcAft>
              <a:buFont typeface="Arial" panose="020B0604020202020204" pitchFamily="34" charset="0"/>
              <a:buChar char="•"/>
            </a:pPr>
            <a:r>
              <a:rPr lang="en-US"/>
              <a:t>Danh sách sách đã đăng tối đa 4 quyển, người dùng có thể nhấn nút để hiển thị thêm.</a:t>
            </a:r>
          </a:p>
          <a:p>
            <a:pPr marL="285750" indent="-285750">
              <a:spcBef>
                <a:spcPts val="600"/>
              </a:spcBef>
              <a:spcAft>
                <a:spcPts val="600"/>
              </a:spcAft>
              <a:buFont typeface="Arial" panose="020B0604020202020204" pitchFamily="34" charset="0"/>
              <a:buChar char="•"/>
            </a:pPr>
            <a:r>
              <a:rPr lang="en-US"/>
              <a:t>Danh sách bài viết đã đăng tối đa 3 bài, người dùng có thể nhấn nút để hiển thị thêm.</a:t>
            </a:r>
          </a:p>
        </p:txBody>
      </p:sp>
    </p:spTree>
    <p:extLst>
      <p:ext uri="{BB962C8B-B14F-4D97-AF65-F5344CB8AC3E}">
        <p14:creationId xmlns:p14="http://schemas.microsoft.com/office/powerpoint/2010/main" val="28012587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Kiến trúc phần mềm</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8</a:t>
            </a:fld>
            <a:endParaRPr lang="en-US"/>
          </a:p>
        </p:txBody>
      </p:sp>
      <p:pic>
        <p:nvPicPr>
          <p:cNvPr id="7" name="Picture 6" descr="Kiáº¿n_trÃºc_pháº§n_má»m-v2.0.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6146" y="2724770"/>
            <a:ext cx="3672484" cy="3969282"/>
          </a:xfrm>
          <a:prstGeom prst="rect">
            <a:avLst/>
          </a:prstGeom>
          <a:noFill/>
          <a:ln>
            <a:noFill/>
          </a:ln>
        </p:spPr>
      </p:pic>
      <p:sp>
        <p:nvSpPr>
          <p:cNvPr id="8" name="Content Placeholder 4"/>
          <p:cNvSpPr txBox="1">
            <a:spLocks/>
          </p:cNvSpPr>
          <p:nvPr/>
        </p:nvSpPr>
        <p:spPr>
          <a:xfrm>
            <a:off x="6188417" y="566350"/>
            <a:ext cx="5422392" cy="3633047"/>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smtClean="0">
                <a:solidFill>
                  <a:schemeClr val="accent1">
                    <a:lumMod val="50000"/>
                  </a:schemeClr>
                </a:solidFill>
              </a:rPr>
              <a:t>Use case diagram</a:t>
            </a:r>
            <a:endParaRPr lang="en-US" sz="2800">
              <a:solidFill>
                <a:schemeClr val="accent1">
                  <a:lumMod val="50000"/>
                </a:schemeClr>
              </a:solidFill>
            </a:endParaRPr>
          </a:p>
        </p:txBody>
      </p:sp>
      <p:pic>
        <p:nvPicPr>
          <p:cNvPr id="9" name="Picture 8" descr="C:\Users\ADMIN\Downloads\Untitled-Diagram-1 (2).jpg"/>
          <p:cNvPicPr/>
          <p:nvPr/>
        </p:nvPicPr>
        <p:blipFill>
          <a:blip r:embed="rId3">
            <a:extLst>
              <a:ext uri="{28A0092B-C50C-407E-A947-70E740481C1C}">
                <a14:useLocalDpi xmlns:a14="http://schemas.microsoft.com/office/drawing/2010/main" val="0"/>
              </a:ext>
            </a:extLst>
          </a:blip>
          <a:srcRect/>
          <a:stretch>
            <a:fillRect/>
          </a:stretch>
        </p:blipFill>
        <p:spPr bwMode="auto">
          <a:xfrm>
            <a:off x="6901421" y="2658661"/>
            <a:ext cx="3442113" cy="4035391"/>
          </a:xfrm>
          <a:prstGeom prst="rect">
            <a:avLst/>
          </a:prstGeom>
          <a:noFill/>
          <a:ln>
            <a:noFill/>
          </a:ln>
        </p:spPr>
      </p:pic>
    </p:spTree>
    <p:extLst>
      <p:ext uri="{BB962C8B-B14F-4D97-AF65-F5344CB8AC3E}">
        <p14:creationId xmlns:p14="http://schemas.microsoft.com/office/powerpoint/2010/main" val="27866549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smtClean="0">
                <a:latin typeface="Arial" panose="020B0604020202020204" pitchFamily="34" charset="0"/>
                <a:cs typeface="Arial" panose="020B0604020202020204" pitchFamily="34" charset="0"/>
              </a:rPr>
              <a:t>2. THIẾT KẾ HỆ THỐNG</a:t>
            </a:r>
            <a:endParaRPr lang="en-US" sz="4800" b="1">
              <a:latin typeface="Arial" panose="020B0604020202020204" pitchFamily="34" charset="0"/>
              <a:cs typeface="Arial" panose="020B0604020202020204" pitchFamily="34" charset="0"/>
            </a:endParaRPr>
          </a:p>
        </p:txBody>
      </p:sp>
      <p:sp>
        <p:nvSpPr>
          <p:cNvPr id="3" name="Content Placeholder 2"/>
          <p:cNvSpPr>
            <a:spLocks noGrp="1"/>
          </p:cNvSpPr>
          <p:nvPr>
            <p:ph sz="half" idx="1"/>
          </p:nvPr>
        </p:nvSpPr>
        <p:spPr/>
        <p:txBody>
          <a:bodyPr/>
          <a:lstStyle/>
          <a:p>
            <a:endParaRPr lang="en-US" smtClean="0"/>
          </a:p>
          <a:p>
            <a:endParaRPr lang="en-US"/>
          </a:p>
        </p:txBody>
      </p:sp>
      <p:sp>
        <p:nvSpPr>
          <p:cNvPr id="5" name="Content Placeholder 4"/>
          <p:cNvSpPr>
            <a:spLocks noGrp="1"/>
          </p:cNvSpPr>
          <p:nvPr>
            <p:ph sz="half" idx="2"/>
          </p:nvPr>
        </p:nvSpPr>
        <p:spPr>
          <a:xfrm>
            <a:off x="446379" y="566351"/>
            <a:ext cx="5422392" cy="3633047"/>
          </a:xfrm>
        </p:spPr>
        <p:txBody>
          <a:bodyPr>
            <a:normAutofit/>
          </a:bodyPr>
          <a:lstStyle/>
          <a:p>
            <a:r>
              <a:rPr lang="en-US" sz="2800" smtClean="0">
                <a:solidFill>
                  <a:schemeClr val="accent1">
                    <a:lumMod val="50000"/>
                  </a:schemeClr>
                </a:solidFill>
              </a:rPr>
              <a:t>Class diagram</a:t>
            </a:r>
            <a:endParaRPr lang="en-US" sz="2800">
              <a:solidFill>
                <a:schemeClr val="accent1">
                  <a:lumMod val="50000"/>
                </a:schemeClr>
              </a:solidFill>
            </a:endParaRPr>
          </a:p>
        </p:txBody>
      </p:sp>
      <p:sp>
        <p:nvSpPr>
          <p:cNvPr id="4" name="Slide Number Placeholder 3"/>
          <p:cNvSpPr>
            <a:spLocks noGrp="1"/>
          </p:cNvSpPr>
          <p:nvPr>
            <p:ph type="sldNum" sz="quarter" idx="12"/>
          </p:nvPr>
        </p:nvSpPr>
        <p:spPr/>
        <p:txBody>
          <a:bodyPr/>
          <a:lstStyle/>
          <a:p>
            <a:fld id="{D48CC08C-E121-429E-ADA3-01BB8B38888C}" type="slidenum">
              <a:rPr lang="en-US" smtClean="0"/>
              <a:t>9</a:t>
            </a:fld>
            <a:endParaRPr lang="en-US"/>
          </a:p>
        </p:txBody>
      </p:sp>
      <p:pic>
        <p:nvPicPr>
          <p:cNvPr id="7" name="Picture 6" descr="class_diagram_v3.0.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33569" y="1943303"/>
            <a:ext cx="6868959" cy="4808820"/>
          </a:xfrm>
          <a:prstGeom prst="rect">
            <a:avLst/>
          </a:prstGeom>
          <a:noFill/>
          <a:ln>
            <a:noFill/>
          </a:ln>
        </p:spPr>
      </p:pic>
    </p:spTree>
    <p:extLst>
      <p:ext uri="{BB962C8B-B14F-4D97-AF65-F5344CB8AC3E}">
        <p14:creationId xmlns:p14="http://schemas.microsoft.com/office/powerpoint/2010/main" val="3349533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637</TotalTime>
  <Words>1040</Words>
  <Application>Microsoft Office PowerPoint</Application>
  <PresentationFormat>Widescreen</PresentationFormat>
  <Paragraphs>183</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MS Mincho</vt:lpstr>
      <vt:lpstr>Wingdings 2</vt:lpstr>
      <vt:lpstr>Dividend</vt:lpstr>
      <vt:lpstr>THIẾT KẾ WEBSITE TRAO ĐỔI SÁCH OURBOOKS</vt:lpstr>
      <vt:lpstr>DANH SÁCH NHÓM</vt:lpstr>
      <vt:lpstr>DÀN BÀI</vt:lpstr>
      <vt:lpstr>1. GIỚI THIỆU</vt:lpstr>
      <vt:lpstr>1. GIỚI THIỆU</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2. THIẾT KẾ HỆ THỐNG</vt:lpstr>
      <vt:lpstr>3. TÌNH HÌNH HIỆN TẠI</vt:lpstr>
      <vt:lpstr>3. TÌNH HÌNH HIỆN TẠI</vt:lpstr>
      <vt:lpstr>4. BIỆN PHÁP ĐỀ NGHỊ</vt:lpstr>
      <vt:lpstr>5. KẾT LUẬN VÀ HƯỚNG PHÁT TRIỂN</vt:lpstr>
      <vt:lpstr>DEMO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PODOLIST</dc:title>
  <dc:creator>Tien Tran</dc:creator>
  <cp:lastModifiedBy>Tien Tran</cp:lastModifiedBy>
  <cp:revision>367</cp:revision>
  <dcterms:created xsi:type="dcterms:W3CDTF">2019-05-15T05:24:34Z</dcterms:created>
  <dcterms:modified xsi:type="dcterms:W3CDTF">2019-06-12T16:37:09Z</dcterms:modified>
</cp:coreProperties>
</file>